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74" r:id="rId3"/>
  </p:sldMasterIdLst>
  <p:notesMasterIdLst>
    <p:notesMasterId r:id="rId19"/>
  </p:notesMasterIdLst>
  <p:handoutMasterIdLst>
    <p:handoutMasterId r:id="rId20"/>
  </p:handoutMasterIdLst>
  <p:sldIdLst>
    <p:sldId id="360" r:id="rId4"/>
    <p:sldId id="458" r:id="rId5"/>
    <p:sldId id="434" r:id="rId6"/>
    <p:sldId id="436" r:id="rId7"/>
    <p:sldId id="437" r:id="rId8"/>
    <p:sldId id="438" r:id="rId9"/>
    <p:sldId id="439" r:id="rId10"/>
    <p:sldId id="440" r:id="rId11"/>
    <p:sldId id="442" r:id="rId12"/>
    <p:sldId id="441" r:id="rId13"/>
    <p:sldId id="448" r:id="rId14"/>
    <p:sldId id="444" r:id="rId15"/>
    <p:sldId id="445" r:id="rId16"/>
    <p:sldId id="462" r:id="rId17"/>
    <p:sldId id="432" r:id="rId18"/>
  </p:sldIdLst>
  <p:sldSz cx="9144000" cy="6858000" type="screen4x3"/>
  <p:notesSz cx="7099300" cy="10234613"/>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0000"/>
    <a:srgbClr val="3333FF"/>
    <a:srgbClr val="0099CC"/>
    <a:srgbClr val="542512"/>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93529" autoAdjust="0"/>
  </p:normalViewPr>
  <p:slideViewPr>
    <p:cSldViewPr>
      <p:cViewPr varScale="1">
        <p:scale>
          <a:sx n="84" d="100"/>
          <a:sy n="84" d="100"/>
        </p:scale>
        <p:origin x="-110"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7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E4ED92-FD20-4B4A-97A9-E00228F3B9BA}" type="doc">
      <dgm:prSet loTypeId="urn:microsoft.com/office/officeart/2005/8/layout/hList7" loCatId="relationship" qsTypeId="urn:microsoft.com/office/officeart/2005/8/quickstyle/simple1#2" qsCatId="simple" csTypeId="urn:microsoft.com/office/officeart/2005/8/colors/accent1_2#3" csCatId="accent1" phldr="1"/>
      <dgm:spPr/>
    </dgm:pt>
    <dgm:pt modelId="{D9F5085B-B1C0-4D92-917D-E11E08B18A63}">
      <dgm:prSet phldrT="[文本]"/>
      <dgm:spPr/>
      <dgm:t>
        <a:bodyPr/>
        <a:lstStyle/>
        <a:p>
          <a:r>
            <a:rPr lang="zh-CN" altLang="en-US" dirty="0" smtClean="0">
              <a:latin typeface="黑体" panose="02010609060101010101" pitchFamily="49" charset="-122"/>
              <a:ea typeface="黑体" panose="02010609060101010101" pitchFamily="49" charset="-122"/>
            </a:rPr>
            <a:t>爱国</a:t>
          </a:r>
          <a:endParaRPr lang="zh-CN" altLang="en-US" dirty="0">
            <a:latin typeface="黑体" panose="02010609060101010101" pitchFamily="49" charset="-122"/>
            <a:ea typeface="黑体" panose="02010609060101010101" pitchFamily="49" charset="-122"/>
          </a:endParaRPr>
        </a:p>
      </dgm:t>
    </dgm:pt>
    <dgm:pt modelId="{90380FF8-A69A-49B8-8F05-F471A079FCAD}" type="parTrans" cxnId="{C3F33361-D8F2-4133-A8A6-FF2B2640FA48}">
      <dgm:prSet/>
      <dgm:spPr/>
      <dgm:t>
        <a:bodyPr/>
        <a:lstStyle/>
        <a:p>
          <a:endParaRPr lang="zh-CN" altLang="en-US"/>
        </a:p>
      </dgm:t>
    </dgm:pt>
    <dgm:pt modelId="{B7D8BDF3-E94E-48FF-8308-808E96B08662}" type="sibTrans" cxnId="{C3F33361-D8F2-4133-A8A6-FF2B2640FA48}">
      <dgm:prSet/>
      <dgm:spPr/>
      <dgm:t>
        <a:bodyPr/>
        <a:lstStyle/>
        <a:p>
          <a:endParaRPr lang="zh-CN" altLang="en-US"/>
        </a:p>
      </dgm:t>
    </dgm:pt>
    <dgm:pt modelId="{D6EEA8E5-8F5B-4A04-9132-B84D2E4E1EF7}">
      <dgm:prSet phldrT="[文本]"/>
      <dgm:spPr/>
      <dgm:t>
        <a:bodyPr/>
        <a:lstStyle/>
        <a:p>
          <a:r>
            <a:rPr lang="zh-CN" altLang="en-US" dirty="0" smtClean="0">
              <a:latin typeface="黑体" panose="02010609060101010101" pitchFamily="49" charset="-122"/>
              <a:ea typeface="黑体" panose="02010609060101010101" pitchFamily="49" charset="-122"/>
            </a:rPr>
            <a:t>敬业</a:t>
          </a:r>
          <a:endParaRPr lang="zh-CN" altLang="en-US" dirty="0">
            <a:latin typeface="黑体" panose="02010609060101010101" pitchFamily="49" charset="-122"/>
            <a:ea typeface="黑体" panose="02010609060101010101" pitchFamily="49" charset="-122"/>
          </a:endParaRPr>
        </a:p>
      </dgm:t>
    </dgm:pt>
    <dgm:pt modelId="{E30E5067-9BBD-440E-88C7-D32782E06139}" type="parTrans" cxnId="{47166010-4545-479E-B63F-EF7BE84BBAC2}">
      <dgm:prSet/>
      <dgm:spPr/>
      <dgm:t>
        <a:bodyPr/>
        <a:lstStyle/>
        <a:p>
          <a:endParaRPr lang="zh-CN" altLang="en-US"/>
        </a:p>
      </dgm:t>
    </dgm:pt>
    <dgm:pt modelId="{AD66916A-B3BB-44AC-9B59-08BF0E617DAB}" type="sibTrans" cxnId="{47166010-4545-479E-B63F-EF7BE84BBAC2}">
      <dgm:prSet/>
      <dgm:spPr/>
      <dgm:t>
        <a:bodyPr/>
        <a:lstStyle/>
        <a:p>
          <a:endParaRPr lang="zh-CN" altLang="en-US"/>
        </a:p>
      </dgm:t>
    </dgm:pt>
    <dgm:pt modelId="{EB9058EE-280C-43E8-B9C3-9B56B23741E2}">
      <dgm:prSet phldrT="[文本]"/>
      <dgm:spPr/>
      <dgm:t>
        <a:bodyPr/>
        <a:lstStyle/>
        <a:p>
          <a:r>
            <a:rPr lang="zh-CN" altLang="en-US" dirty="0" smtClean="0">
              <a:latin typeface="黑体" panose="02010609060101010101" pitchFamily="49" charset="-122"/>
              <a:ea typeface="黑体" panose="02010609060101010101" pitchFamily="49" charset="-122"/>
            </a:rPr>
            <a:t>诚信</a:t>
          </a:r>
          <a:endParaRPr lang="zh-CN" altLang="en-US" dirty="0">
            <a:latin typeface="黑体" panose="02010609060101010101" pitchFamily="49" charset="-122"/>
            <a:ea typeface="黑体" panose="02010609060101010101" pitchFamily="49" charset="-122"/>
          </a:endParaRPr>
        </a:p>
      </dgm:t>
    </dgm:pt>
    <dgm:pt modelId="{E66264B5-DFD4-4686-B419-424D4A7EAA13}" type="parTrans" cxnId="{53B21649-7432-4020-8C28-C0E82BDC3BC9}">
      <dgm:prSet/>
      <dgm:spPr/>
      <dgm:t>
        <a:bodyPr/>
        <a:lstStyle/>
        <a:p>
          <a:endParaRPr lang="zh-CN" altLang="en-US"/>
        </a:p>
      </dgm:t>
    </dgm:pt>
    <dgm:pt modelId="{1289B5D8-C2DE-4EB1-83EF-91A3A03E5BA9}" type="sibTrans" cxnId="{53B21649-7432-4020-8C28-C0E82BDC3BC9}">
      <dgm:prSet/>
      <dgm:spPr/>
      <dgm:t>
        <a:bodyPr/>
        <a:lstStyle/>
        <a:p>
          <a:endParaRPr lang="zh-CN" altLang="en-US"/>
        </a:p>
      </dgm:t>
    </dgm:pt>
    <dgm:pt modelId="{37CCD901-275D-4EE1-B1D0-DA234EDEB4B2}">
      <dgm:prSet phldrT="[文本]"/>
      <dgm:spPr/>
      <dgm:t>
        <a:bodyPr/>
        <a:lstStyle/>
        <a:p>
          <a:r>
            <a:rPr lang="zh-CN" altLang="en-US" dirty="0" smtClean="0">
              <a:latin typeface="黑体" panose="02010609060101010101" pitchFamily="49" charset="-122"/>
              <a:ea typeface="黑体" panose="02010609060101010101" pitchFamily="49" charset="-122"/>
            </a:rPr>
            <a:t>友善</a:t>
          </a:r>
          <a:endParaRPr lang="zh-CN" altLang="en-US" dirty="0">
            <a:latin typeface="黑体" panose="02010609060101010101" pitchFamily="49" charset="-122"/>
            <a:ea typeface="黑体" panose="02010609060101010101" pitchFamily="49" charset="-122"/>
          </a:endParaRPr>
        </a:p>
      </dgm:t>
    </dgm:pt>
    <dgm:pt modelId="{8A78EF4E-A56B-4892-8269-DBE29545187A}" type="parTrans" cxnId="{CFBC487C-C6F9-477A-8222-57C9B39B3CC3}">
      <dgm:prSet/>
      <dgm:spPr/>
      <dgm:t>
        <a:bodyPr/>
        <a:lstStyle/>
        <a:p>
          <a:endParaRPr lang="zh-CN" altLang="en-US"/>
        </a:p>
      </dgm:t>
    </dgm:pt>
    <dgm:pt modelId="{6A5D2BE9-AF08-4927-9EA6-C2604B542B87}" type="sibTrans" cxnId="{CFBC487C-C6F9-477A-8222-57C9B39B3CC3}">
      <dgm:prSet/>
      <dgm:spPr/>
      <dgm:t>
        <a:bodyPr/>
        <a:lstStyle/>
        <a:p>
          <a:endParaRPr lang="zh-CN" altLang="en-US"/>
        </a:p>
      </dgm:t>
    </dgm:pt>
    <dgm:pt modelId="{B1C3E726-0DF3-4238-912F-77E64AD4E0E1}" type="pres">
      <dgm:prSet presAssocID="{4BE4ED92-FD20-4B4A-97A9-E00228F3B9BA}" presName="Name0" presStyleCnt="0">
        <dgm:presLayoutVars>
          <dgm:dir/>
          <dgm:resizeHandles val="exact"/>
        </dgm:presLayoutVars>
      </dgm:prSet>
      <dgm:spPr/>
    </dgm:pt>
    <dgm:pt modelId="{E4B03B68-0949-45F0-A271-5BC77F233CB1}" type="pres">
      <dgm:prSet presAssocID="{4BE4ED92-FD20-4B4A-97A9-E00228F3B9BA}" presName="fgShape" presStyleLbl="fgShp" presStyleIdx="0" presStyleCnt="1"/>
      <dgm:spPr/>
    </dgm:pt>
    <dgm:pt modelId="{F662D070-C3B9-45B2-B211-BECF30F43B97}" type="pres">
      <dgm:prSet presAssocID="{4BE4ED92-FD20-4B4A-97A9-E00228F3B9BA}" presName="linComp" presStyleCnt="0"/>
      <dgm:spPr/>
    </dgm:pt>
    <dgm:pt modelId="{89333F21-CD8E-471F-B2AA-2405430E52C5}" type="pres">
      <dgm:prSet presAssocID="{D9F5085B-B1C0-4D92-917D-E11E08B18A63}" presName="compNode" presStyleCnt="0"/>
      <dgm:spPr/>
    </dgm:pt>
    <dgm:pt modelId="{99B4BDBC-2350-481D-9402-0AEC442BF1B5}" type="pres">
      <dgm:prSet presAssocID="{D9F5085B-B1C0-4D92-917D-E11E08B18A63}" presName="bkgdShape" presStyleLbl="node1" presStyleIdx="0" presStyleCnt="4"/>
      <dgm:spPr/>
      <dgm:t>
        <a:bodyPr/>
        <a:lstStyle/>
        <a:p>
          <a:endParaRPr lang="zh-CN" altLang="en-US"/>
        </a:p>
      </dgm:t>
    </dgm:pt>
    <dgm:pt modelId="{75F11686-294E-4AE8-85C2-BAF8536C475D}" type="pres">
      <dgm:prSet presAssocID="{D9F5085B-B1C0-4D92-917D-E11E08B18A63}" presName="nodeTx" presStyleLbl="node1" presStyleIdx="0" presStyleCnt="4">
        <dgm:presLayoutVars>
          <dgm:bulletEnabled val="1"/>
        </dgm:presLayoutVars>
      </dgm:prSet>
      <dgm:spPr/>
      <dgm:t>
        <a:bodyPr/>
        <a:lstStyle/>
        <a:p>
          <a:endParaRPr lang="zh-CN" altLang="en-US"/>
        </a:p>
      </dgm:t>
    </dgm:pt>
    <dgm:pt modelId="{9EC04DA9-B69E-4C5A-BE6D-B837256D37AC}" type="pres">
      <dgm:prSet presAssocID="{D9F5085B-B1C0-4D92-917D-E11E08B18A63}" presName="invisiNode" presStyleLbl="node1" presStyleIdx="0" presStyleCnt="4"/>
      <dgm:spPr/>
    </dgm:pt>
    <dgm:pt modelId="{3A6BFB36-0CF4-403C-80DB-7979B8F35472}" type="pres">
      <dgm:prSet presAssocID="{D9F5085B-B1C0-4D92-917D-E11E08B18A63}" presName="imagNode" presStyleLbl="fgImgPlace1" presStyleIdx="0" presStyleCnt="4"/>
      <dgm:spPr/>
    </dgm:pt>
    <dgm:pt modelId="{3BC6BB21-A006-4BBA-BCD3-405A4205C95F}" type="pres">
      <dgm:prSet presAssocID="{B7D8BDF3-E94E-48FF-8308-808E96B08662}" presName="sibTrans" presStyleLbl="sibTrans2D1" presStyleIdx="0" presStyleCnt="0"/>
      <dgm:spPr/>
      <dgm:t>
        <a:bodyPr/>
        <a:lstStyle/>
        <a:p>
          <a:endParaRPr lang="zh-CN" altLang="en-US"/>
        </a:p>
      </dgm:t>
    </dgm:pt>
    <dgm:pt modelId="{4C624249-207E-4595-94B9-3ED6B294F84C}" type="pres">
      <dgm:prSet presAssocID="{D6EEA8E5-8F5B-4A04-9132-B84D2E4E1EF7}" presName="compNode" presStyleCnt="0"/>
      <dgm:spPr/>
    </dgm:pt>
    <dgm:pt modelId="{FCA734FC-3FE8-4246-8C55-7774FA64F12F}" type="pres">
      <dgm:prSet presAssocID="{D6EEA8E5-8F5B-4A04-9132-B84D2E4E1EF7}" presName="bkgdShape" presStyleLbl="node1" presStyleIdx="1" presStyleCnt="4"/>
      <dgm:spPr/>
      <dgm:t>
        <a:bodyPr/>
        <a:lstStyle/>
        <a:p>
          <a:endParaRPr lang="zh-CN" altLang="en-US"/>
        </a:p>
      </dgm:t>
    </dgm:pt>
    <dgm:pt modelId="{77162F4F-1D9E-4172-8CA0-6EE7D46C007B}" type="pres">
      <dgm:prSet presAssocID="{D6EEA8E5-8F5B-4A04-9132-B84D2E4E1EF7}" presName="nodeTx" presStyleLbl="node1" presStyleIdx="1" presStyleCnt="4">
        <dgm:presLayoutVars>
          <dgm:bulletEnabled val="1"/>
        </dgm:presLayoutVars>
      </dgm:prSet>
      <dgm:spPr/>
      <dgm:t>
        <a:bodyPr/>
        <a:lstStyle/>
        <a:p>
          <a:endParaRPr lang="zh-CN" altLang="en-US"/>
        </a:p>
      </dgm:t>
    </dgm:pt>
    <dgm:pt modelId="{0C5C3818-24E3-4BCA-86FB-245A3234CAAB}" type="pres">
      <dgm:prSet presAssocID="{D6EEA8E5-8F5B-4A04-9132-B84D2E4E1EF7}" presName="invisiNode" presStyleLbl="node1" presStyleIdx="1" presStyleCnt="4"/>
      <dgm:spPr/>
    </dgm:pt>
    <dgm:pt modelId="{EA3A984C-6FAF-4B48-9B73-8DF08DF79CCE}" type="pres">
      <dgm:prSet presAssocID="{D6EEA8E5-8F5B-4A04-9132-B84D2E4E1EF7}" presName="imagNode" presStyleLbl="fgImgPlace1" presStyleIdx="1" presStyleCnt="4"/>
      <dgm:spPr/>
    </dgm:pt>
    <dgm:pt modelId="{5170E854-22DD-4B56-8D26-76CDEB35D28F}" type="pres">
      <dgm:prSet presAssocID="{AD66916A-B3BB-44AC-9B59-08BF0E617DAB}" presName="sibTrans" presStyleLbl="sibTrans2D1" presStyleIdx="0" presStyleCnt="0"/>
      <dgm:spPr/>
      <dgm:t>
        <a:bodyPr/>
        <a:lstStyle/>
        <a:p>
          <a:endParaRPr lang="zh-CN" altLang="en-US"/>
        </a:p>
      </dgm:t>
    </dgm:pt>
    <dgm:pt modelId="{1A89731C-58B6-4E94-BA37-8D60E406E70B}" type="pres">
      <dgm:prSet presAssocID="{EB9058EE-280C-43E8-B9C3-9B56B23741E2}" presName="compNode" presStyleCnt="0"/>
      <dgm:spPr/>
    </dgm:pt>
    <dgm:pt modelId="{B95C294E-0DCC-4065-BE95-59D7C9C09D8F}" type="pres">
      <dgm:prSet presAssocID="{EB9058EE-280C-43E8-B9C3-9B56B23741E2}" presName="bkgdShape" presStyleLbl="node1" presStyleIdx="2" presStyleCnt="4"/>
      <dgm:spPr/>
      <dgm:t>
        <a:bodyPr/>
        <a:lstStyle/>
        <a:p>
          <a:endParaRPr lang="zh-CN" altLang="en-US"/>
        </a:p>
      </dgm:t>
    </dgm:pt>
    <dgm:pt modelId="{B6191632-0959-4CA4-BCDD-7E9A7FB5D97C}" type="pres">
      <dgm:prSet presAssocID="{EB9058EE-280C-43E8-B9C3-9B56B23741E2}" presName="nodeTx" presStyleLbl="node1" presStyleIdx="2" presStyleCnt="4">
        <dgm:presLayoutVars>
          <dgm:bulletEnabled val="1"/>
        </dgm:presLayoutVars>
      </dgm:prSet>
      <dgm:spPr/>
      <dgm:t>
        <a:bodyPr/>
        <a:lstStyle/>
        <a:p>
          <a:endParaRPr lang="zh-CN" altLang="en-US"/>
        </a:p>
      </dgm:t>
    </dgm:pt>
    <dgm:pt modelId="{ADCE8AE2-5345-4A52-975E-E5CC2FD0F24B}" type="pres">
      <dgm:prSet presAssocID="{EB9058EE-280C-43E8-B9C3-9B56B23741E2}" presName="invisiNode" presStyleLbl="node1" presStyleIdx="2" presStyleCnt="4"/>
      <dgm:spPr/>
    </dgm:pt>
    <dgm:pt modelId="{0DBC9765-0609-4E04-B210-62BFAA9E3A68}" type="pres">
      <dgm:prSet presAssocID="{EB9058EE-280C-43E8-B9C3-9B56B23741E2}" presName="imagNode" presStyleLbl="fgImgPlace1" presStyleIdx="2" presStyleCnt="4"/>
      <dgm:spPr/>
    </dgm:pt>
    <dgm:pt modelId="{9FC80BD0-155C-4B3B-9371-B4A3C34BA58A}" type="pres">
      <dgm:prSet presAssocID="{1289B5D8-C2DE-4EB1-83EF-91A3A03E5BA9}" presName="sibTrans" presStyleLbl="sibTrans2D1" presStyleIdx="0" presStyleCnt="0"/>
      <dgm:spPr/>
      <dgm:t>
        <a:bodyPr/>
        <a:lstStyle/>
        <a:p>
          <a:endParaRPr lang="zh-CN" altLang="en-US"/>
        </a:p>
      </dgm:t>
    </dgm:pt>
    <dgm:pt modelId="{C9B911E1-5A8A-4A1D-A9CA-09D9BB21EDED}" type="pres">
      <dgm:prSet presAssocID="{37CCD901-275D-4EE1-B1D0-DA234EDEB4B2}" presName="compNode" presStyleCnt="0"/>
      <dgm:spPr/>
    </dgm:pt>
    <dgm:pt modelId="{FD708D25-91C1-40FB-AFFE-75FB8D67082E}" type="pres">
      <dgm:prSet presAssocID="{37CCD901-275D-4EE1-B1D0-DA234EDEB4B2}" presName="bkgdShape" presStyleLbl="node1" presStyleIdx="3" presStyleCnt="4"/>
      <dgm:spPr/>
      <dgm:t>
        <a:bodyPr/>
        <a:lstStyle/>
        <a:p>
          <a:endParaRPr lang="zh-CN" altLang="en-US"/>
        </a:p>
      </dgm:t>
    </dgm:pt>
    <dgm:pt modelId="{E5C3CD1A-F788-49F7-BBC6-53F9566D5E60}" type="pres">
      <dgm:prSet presAssocID="{37CCD901-275D-4EE1-B1D0-DA234EDEB4B2}" presName="nodeTx" presStyleLbl="node1" presStyleIdx="3" presStyleCnt="4">
        <dgm:presLayoutVars>
          <dgm:bulletEnabled val="1"/>
        </dgm:presLayoutVars>
      </dgm:prSet>
      <dgm:spPr/>
      <dgm:t>
        <a:bodyPr/>
        <a:lstStyle/>
        <a:p>
          <a:endParaRPr lang="zh-CN" altLang="en-US"/>
        </a:p>
      </dgm:t>
    </dgm:pt>
    <dgm:pt modelId="{CCEC0962-F936-4360-B348-46C88E9097FD}" type="pres">
      <dgm:prSet presAssocID="{37CCD901-275D-4EE1-B1D0-DA234EDEB4B2}" presName="invisiNode" presStyleLbl="node1" presStyleIdx="3" presStyleCnt="4"/>
      <dgm:spPr/>
    </dgm:pt>
    <dgm:pt modelId="{CE600DA4-8923-4254-84B8-B7A79FA1E543}" type="pres">
      <dgm:prSet presAssocID="{37CCD901-275D-4EE1-B1D0-DA234EDEB4B2}" presName="imagNode" presStyleLbl="fgImgPlace1" presStyleIdx="3" presStyleCnt="4"/>
      <dgm:spPr/>
    </dgm:pt>
  </dgm:ptLst>
  <dgm:cxnLst>
    <dgm:cxn modelId="{1570BA0C-9F18-4B49-AF94-E666B6499DA5}" type="presOf" srcId="{EB9058EE-280C-43E8-B9C3-9B56B23741E2}" destId="{B6191632-0959-4CA4-BCDD-7E9A7FB5D97C}" srcOrd="1" destOrd="0" presId="urn:microsoft.com/office/officeart/2005/8/layout/hList7"/>
    <dgm:cxn modelId="{5E17C03B-78DB-460B-A3C6-26186A476AF8}" type="presOf" srcId="{D6EEA8E5-8F5B-4A04-9132-B84D2E4E1EF7}" destId="{77162F4F-1D9E-4172-8CA0-6EE7D46C007B}" srcOrd="1" destOrd="0" presId="urn:microsoft.com/office/officeart/2005/8/layout/hList7"/>
    <dgm:cxn modelId="{ED7A047D-F86E-4EDA-B480-0025046FAEF1}" type="presOf" srcId="{B7D8BDF3-E94E-48FF-8308-808E96B08662}" destId="{3BC6BB21-A006-4BBA-BCD3-405A4205C95F}" srcOrd="0" destOrd="0" presId="urn:microsoft.com/office/officeart/2005/8/layout/hList7"/>
    <dgm:cxn modelId="{47166010-4545-479E-B63F-EF7BE84BBAC2}" srcId="{4BE4ED92-FD20-4B4A-97A9-E00228F3B9BA}" destId="{D6EEA8E5-8F5B-4A04-9132-B84D2E4E1EF7}" srcOrd="1" destOrd="0" parTransId="{E30E5067-9BBD-440E-88C7-D32782E06139}" sibTransId="{AD66916A-B3BB-44AC-9B59-08BF0E617DAB}"/>
    <dgm:cxn modelId="{7BBFF661-B115-4779-89A6-1F0B219A33F2}" type="presOf" srcId="{4BE4ED92-FD20-4B4A-97A9-E00228F3B9BA}" destId="{B1C3E726-0DF3-4238-912F-77E64AD4E0E1}" srcOrd="0" destOrd="0" presId="urn:microsoft.com/office/officeart/2005/8/layout/hList7"/>
    <dgm:cxn modelId="{46114DC3-BB08-4D83-A05C-0E8C66E53D96}" type="presOf" srcId="{1289B5D8-C2DE-4EB1-83EF-91A3A03E5BA9}" destId="{9FC80BD0-155C-4B3B-9371-B4A3C34BA58A}" srcOrd="0" destOrd="0" presId="urn:microsoft.com/office/officeart/2005/8/layout/hList7"/>
    <dgm:cxn modelId="{F19D15AD-8C76-4B8B-AD75-6BF2E3C8BB68}" type="presOf" srcId="{EB9058EE-280C-43E8-B9C3-9B56B23741E2}" destId="{B95C294E-0DCC-4065-BE95-59D7C9C09D8F}" srcOrd="0" destOrd="0" presId="urn:microsoft.com/office/officeart/2005/8/layout/hList7"/>
    <dgm:cxn modelId="{C3F33361-D8F2-4133-A8A6-FF2B2640FA48}" srcId="{4BE4ED92-FD20-4B4A-97A9-E00228F3B9BA}" destId="{D9F5085B-B1C0-4D92-917D-E11E08B18A63}" srcOrd="0" destOrd="0" parTransId="{90380FF8-A69A-49B8-8F05-F471A079FCAD}" sibTransId="{B7D8BDF3-E94E-48FF-8308-808E96B08662}"/>
    <dgm:cxn modelId="{21E5D587-D18B-4B42-A761-3A08B7F50772}" type="presOf" srcId="{37CCD901-275D-4EE1-B1D0-DA234EDEB4B2}" destId="{FD708D25-91C1-40FB-AFFE-75FB8D67082E}" srcOrd="0" destOrd="0" presId="urn:microsoft.com/office/officeart/2005/8/layout/hList7"/>
    <dgm:cxn modelId="{53B21649-7432-4020-8C28-C0E82BDC3BC9}" srcId="{4BE4ED92-FD20-4B4A-97A9-E00228F3B9BA}" destId="{EB9058EE-280C-43E8-B9C3-9B56B23741E2}" srcOrd="2" destOrd="0" parTransId="{E66264B5-DFD4-4686-B419-424D4A7EAA13}" sibTransId="{1289B5D8-C2DE-4EB1-83EF-91A3A03E5BA9}"/>
    <dgm:cxn modelId="{00719EBA-7325-4F5B-ADBC-6B1027DF2AF8}" type="presOf" srcId="{D9F5085B-B1C0-4D92-917D-E11E08B18A63}" destId="{99B4BDBC-2350-481D-9402-0AEC442BF1B5}" srcOrd="0" destOrd="0" presId="urn:microsoft.com/office/officeart/2005/8/layout/hList7"/>
    <dgm:cxn modelId="{684408DA-CA3C-4CE5-BDFF-9D1C9B62E3F2}" type="presOf" srcId="{AD66916A-B3BB-44AC-9B59-08BF0E617DAB}" destId="{5170E854-22DD-4B56-8D26-76CDEB35D28F}" srcOrd="0" destOrd="0" presId="urn:microsoft.com/office/officeart/2005/8/layout/hList7"/>
    <dgm:cxn modelId="{6BB995B4-6853-4D00-92D6-3BB33CEB3BF0}" type="presOf" srcId="{D9F5085B-B1C0-4D92-917D-E11E08B18A63}" destId="{75F11686-294E-4AE8-85C2-BAF8536C475D}" srcOrd="1" destOrd="0" presId="urn:microsoft.com/office/officeart/2005/8/layout/hList7"/>
    <dgm:cxn modelId="{CFBC487C-C6F9-477A-8222-57C9B39B3CC3}" srcId="{4BE4ED92-FD20-4B4A-97A9-E00228F3B9BA}" destId="{37CCD901-275D-4EE1-B1D0-DA234EDEB4B2}" srcOrd="3" destOrd="0" parTransId="{8A78EF4E-A56B-4892-8269-DBE29545187A}" sibTransId="{6A5D2BE9-AF08-4927-9EA6-C2604B542B87}"/>
    <dgm:cxn modelId="{48C7AF22-8D22-4343-9FBE-234D2648C119}" type="presOf" srcId="{D6EEA8E5-8F5B-4A04-9132-B84D2E4E1EF7}" destId="{FCA734FC-3FE8-4246-8C55-7774FA64F12F}" srcOrd="0" destOrd="0" presId="urn:microsoft.com/office/officeart/2005/8/layout/hList7"/>
    <dgm:cxn modelId="{AFE5C8DC-1E5A-4147-B045-C7DDA454FE5B}" type="presOf" srcId="{37CCD901-275D-4EE1-B1D0-DA234EDEB4B2}" destId="{E5C3CD1A-F788-49F7-BBC6-53F9566D5E60}" srcOrd="1" destOrd="0" presId="urn:microsoft.com/office/officeart/2005/8/layout/hList7"/>
    <dgm:cxn modelId="{5BEFBACB-4A18-469C-9070-09B11BA4A8C8}" type="presParOf" srcId="{B1C3E726-0DF3-4238-912F-77E64AD4E0E1}" destId="{E4B03B68-0949-45F0-A271-5BC77F233CB1}" srcOrd="0" destOrd="0" presId="urn:microsoft.com/office/officeart/2005/8/layout/hList7"/>
    <dgm:cxn modelId="{FCB099F2-77A4-4B11-A000-2EF0E7485AAD}" type="presParOf" srcId="{B1C3E726-0DF3-4238-912F-77E64AD4E0E1}" destId="{F662D070-C3B9-45B2-B211-BECF30F43B97}" srcOrd="1" destOrd="0" presId="urn:microsoft.com/office/officeart/2005/8/layout/hList7"/>
    <dgm:cxn modelId="{1B639D10-615E-4571-A7B9-46B69122B3C3}" type="presParOf" srcId="{F662D070-C3B9-45B2-B211-BECF30F43B97}" destId="{89333F21-CD8E-471F-B2AA-2405430E52C5}" srcOrd="0" destOrd="0" presId="urn:microsoft.com/office/officeart/2005/8/layout/hList7"/>
    <dgm:cxn modelId="{164A3EBB-DBC8-48D6-9968-D6A278E5F76B}" type="presParOf" srcId="{89333F21-CD8E-471F-B2AA-2405430E52C5}" destId="{99B4BDBC-2350-481D-9402-0AEC442BF1B5}" srcOrd="0" destOrd="0" presId="urn:microsoft.com/office/officeart/2005/8/layout/hList7"/>
    <dgm:cxn modelId="{B421665F-A4BB-406E-85E4-C0B6215CDAE8}" type="presParOf" srcId="{89333F21-CD8E-471F-B2AA-2405430E52C5}" destId="{75F11686-294E-4AE8-85C2-BAF8536C475D}" srcOrd="1" destOrd="0" presId="urn:microsoft.com/office/officeart/2005/8/layout/hList7"/>
    <dgm:cxn modelId="{2366BDCA-34D6-4EFE-811B-440F12C53AF5}" type="presParOf" srcId="{89333F21-CD8E-471F-B2AA-2405430E52C5}" destId="{9EC04DA9-B69E-4C5A-BE6D-B837256D37AC}" srcOrd="2" destOrd="0" presId="urn:microsoft.com/office/officeart/2005/8/layout/hList7"/>
    <dgm:cxn modelId="{4F41359E-31A1-47D1-8A44-4B8847C582FE}" type="presParOf" srcId="{89333F21-CD8E-471F-B2AA-2405430E52C5}" destId="{3A6BFB36-0CF4-403C-80DB-7979B8F35472}" srcOrd="3" destOrd="0" presId="urn:microsoft.com/office/officeart/2005/8/layout/hList7"/>
    <dgm:cxn modelId="{6E0D54EF-BE09-4414-ABF3-6E66648CE821}" type="presParOf" srcId="{F662D070-C3B9-45B2-B211-BECF30F43B97}" destId="{3BC6BB21-A006-4BBA-BCD3-405A4205C95F}" srcOrd="1" destOrd="0" presId="urn:microsoft.com/office/officeart/2005/8/layout/hList7"/>
    <dgm:cxn modelId="{6FF6F6EF-43A1-49A2-82A8-BF2D957A7E3B}" type="presParOf" srcId="{F662D070-C3B9-45B2-B211-BECF30F43B97}" destId="{4C624249-207E-4595-94B9-3ED6B294F84C}" srcOrd="2" destOrd="0" presId="urn:microsoft.com/office/officeart/2005/8/layout/hList7"/>
    <dgm:cxn modelId="{65753F1C-4886-4496-A8DB-841835B50949}" type="presParOf" srcId="{4C624249-207E-4595-94B9-3ED6B294F84C}" destId="{FCA734FC-3FE8-4246-8C55-7774FA64F12F}" srcOrd="0" destOrd="0" presId="urn:microsoft.com/office/officeart/2005/8/layout/hList7"/>
    <dgm:cxn modelId="{9541ADFC-E2A8-4D97-8244-A677FAC7D424}" type="presParOf" srcId="{4C624249-207E-4595-94B9-3ED6B294F84C}" destId="{77162F4F-1D9E-4172-8CA0-6EE7D46C007B}" srcOrd="1" destOrd="0" presId="urn:microsoft.com/office/officeart/2005/8/layout/hList7"/>
    <dgm:cxn modelId="{15EED94E-A639-46CC-B357-8792672BFFEE}" type="presParOf" srcId="{4C624249-207E-4595-94B9-3ED6B294F84C}" destId="{0C5C3818-24E3-4BCA-86FB-245A3234CAAB}" srcOrd="2" destOrd="0" presId="urn:microsoft.com/office/officeart/2005/8/layout/hList7"/>
    <dgm:cxn modelId="{0A97ED70-41FF-48D5-83DA-E3075AE6EAEB}" type="presParOf" srcId="{4C624249-207E-4595-94B9-3ED6B294F84C}" destId="{EA3A984C-6FAF-4B48-9B73-8DF08DF79CCE}" srcOrd="3" destOrd="0" presId="urn:microsoft.com/office/officeart/2005/8/layout/hList7"/>
    <dgm:cxn modelId="{18478A9C-2E4F-4821-963B-55150581007B}" type="presParOf" srcId="{F662D070-C3B9-45B2-B211-BECF30F43B97}" destId="{5170E854-22DD-4B56-8D26-76CDEB35D28F}" srcOrd="3" destOrd="0" presId="urn:microsoft.com/office/officeart/2005/8/layout/hList7"/>
    <dgm:cxn modelId="{B4B24DB8-F363-4A7D-AF6B-B586F8CD9AB2}" type="presParOf" srcId="{F662D070-C3B9-45B2-B211-BECF30F43B97}" destId="{1A89731C-58B6-4E94-BA37-8D60E406E70B}" srcOrd="4" destOrd="0" presId="urn:microsoft.com/office/officeart/2005/8/layout/hList7"/>
    <dgm:cxn modelId="{C9C20B54-5D9E-4E13-9145-1DA4F2CC563E}" type="presParOf" srcId="{1A89731C-58B6-4E94-BA37-8D60E406E70B}" destId="{B95C294E-0DCC-4065-BE95-59D7C9C09D8F}" srcOrd="0" destOrd="0" presId="urn:microsoft.com/office/officeart/2005/8/layout/hList7"/>
    <dgm:cxn modelId="{8790A039-AFE5-4E80-953B-4D6A281F1EAB}" type="presParOf" srcId="{1A89731C-58B6-4E94-BA37-8D60E406E70B}" destId="{B6191632-0959-4CA4-BCDD-7E9A7FB5D97C}" srcOrd="1" destOrd="0" presId="urn:microsoft.com/office/officeart/2005/8/layout/hList7"/>
    <dgm:cxn modelId="{9D927169-E88C-47D5-9EE5-73C2241B650E}" type="presParOf" srcId="{1A89731C-58B6-4E94-BA37-8D60E406E70B}" destId="{ADCE8AE2-5345-4A52-975E-E5CC2FD0F24B}" srcOrd="2" destOrd="0" presId="urn:microsoft.com/office/officeart/2005/8/layout/hList7"/>
    <dgm:cxn modelId="{22D1EF48-76F1-4F95-A401-C33D5DEA7405}" type="presParOf" srcId="{1A89731C-58B6-4E94-BA37-8D60E406E70B}" destId="{0DBC9765-0609-4E04-B210-62BFAA9E3A68}" srcOrd="3" destOrd="0" presId="urn:microsoft.com/office/officeart/2005/8/layout/hList7"/>
    <dgm:cxn modelId="{F63FA516-C5AA-4B4C-A5C1-B0041395587D}" type="presParOf" srcId="{F662D070-C3B9-45B2-B211-BECF30F43B97}" destId="{9FC80BD0-155C-4B3B-9371-B4A3C34BA58A}" srcOrd="5" destOrd="0" presId="urn:microsoft.com/office/officeart/2005/8/layout/hList7"/>
    <dgm:cxn modelId="{E6F53A6F-28D1-48A1-92B3-006D7EE71532}" type="presParOf" srcId="{F662D070-C3B9-45B2-B211-BECF30F43B97}" destId="{C9B911E1-5A8A-4A1D-A9CA-09D9BB21EDED}" srcOrd="6" destOrd="0" presId="urn:microsoft.com/office/officeart/2005/8/layout/hList7"/>
    <dgm:cxn modelId="{77CA94F6-FFE5-407C-A75C-C530401EF363}" type="presParOf" srcId="{C9B911E1-5A8A-4A1D-A9CA-09D9BB21EDED}" destId="{FD708D25-91C1-40FB-AFFE-75FB8D67082E}" srcOrd="0" destOrd="0" presId="urn:microsoft.com/office/officeart/2005/8/layout/hList7"/>
    <dgm:cxn modelId="{AD5DB78C-3DD3-41B2-ABA7-689E18FA3642}" type="presParOf" srcId="{C9B911E1-5A8A-4A1D-A9CA-09D9BB21EDED}" destId="{E5C3CD1A-F788-49F7-BBC6-53F9566D5E60}" srcOrd="1" destOrd="0" presId="urn:microsoft.com/office/officeart/2005/8/layout/hList7"/>
    <dgm:cxn modelId="{75656F25-7187-494D-9E71-5706808CEDD6}" type="presParOf" srcId="{C9B911E1-5A8A-4A1D-A9CA-09D9BB21EDED}" destId="{CCEC0962-F936-4360-B348-46C88E9097FD}" srcOrd="2" destOrd="0" presId="urn:microsoft.com/office/officeart/2005/8/layout/hList7"/>
    <dgm:cxn modelId="{70FA930A-9F23-411C-8C0D-550874138F53}" type="presParOf" srcId="{C9B911E1-5A8A-4A1D-A9CA-09D9BB21EDED}" destId="{CE600DA4-8923-4254-84B8-B7A79FA1E543}"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atin typeface="Arial" charset="0"/>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4021138" y="0"/>
            <a:ext cx="3076575" cy="511175"/>
          </a:xfrm>
          <a:prstGeom prst="rect">
            <a:avLst/>
          </a:prstGeom>
        </p:spPr>
        <p:txBody>
          <a:bodyPr vert="horz" lIns="99048" tIns="49524" rIns="99048" bIns="49524" rtlCol="0"/>
          <a:lstStyle>
            <a:lvl1pPr algn="r">
              <a:defRPr sz="1300">
                <a:latin typeface="Arial" charset="0"/>
                <a:ea typeface="宋体" pitchFamily="2" charset="-122"/>
              </a:defRPr>
            </a:lvl1pPr>
          </a:lstStyle>
          <a:p>
            <a:pPr>
              <a:defRPr/>
            </a:pPr>
            <a:fld id="{4D33343A-9972-45F6-8B78-CE51749E4032}" type="datetimeFigureOut">
              <a:rPr lang="zh-CN" altLang="en-US"/>
              <a:pPr>
                <a:defRPr/>
              </a:pPr>
              <a:t>2015-8-27</a:t>
            </a:fld>
            <a:endParaRPr lang="zh-CN" altLang="en-US"/>
          </a:p>
        </p:txBody>
      </p:sp>
      <p:sp>
        <p:nvSpPr>
          <p:cNvPr id="4" name="页脚占位符 3"/>
          <p:cNvSpPr>
            <a:spLocks noGrp="1"/>
          </p:cNvSpPr>
          <p:nvPr>
            <p:ph type="ftr" sz="quarter" idx="2"/>
          </p:nvPr>
        </p:nvSpPr>
        <p:spPr>
          <a:xfrm>
            <a:off x="0" y="9721850"/>
            <a:ext cx="3076575" cy="511175"/>
          </a:xfrm>
          <a:prstGeom prst="rect">
            <a:avLst/>
          </a:prstGeom>
        </p:spPr>
        <p:txBody>
          <a:bodyPr vert="horz" lIns="99048" tIns="49524" rIns="99048" bIns="49524" rtlCol="0" anchor="b"/>
          <a:lstStyle>
            <a:lvl1pPr algn="l">
              <a:defRPr sz="1300">
                <a:latin typeface="Arial" charset="0"/>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4021138" y="9721850"/>
            <a:ext cx="3076575" cy="511175"/>
          </a:xfrm>
          <a:prstGeom prst="rect">
            <a:avLst/>
          </a:prstGeom>
        </p:spPr>
        <p:txBody>
          <a:bodyPr vert="horz" lIns="99048" tIns="49524" rIns="99048" bIns="49524" rtlCol="0" anchor="b"/>
          <a:lstStyle>
            <a:lvl1pPr algn="r">
              <a:defRPr sz="1300">
                <a:latin typeface="Arial" charset="0"/>
                <a:ea typeface="宋体" pitchFamily="2" charset="-122"/>
              </a:defRPr>
            </a:lvl1pPr>
          </a:lstStyle>
          <a:p>
            <a:pPr>
              <a:defRPr/>
            </a:pPr>
            <a:fld id="{CE9E9BB4-28DF-43C7-8C59-6CACA3B6E3A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atin typeface="Arial" charset="0"/>
                <a:ea typeface="宋体" pitchFamily="2" charset="-122"/>
              </a:defRPr>
            </a:lvl1pPr>
          </a:lstStyle>
          <a:p>
            <a:pPr>
              <a:defRPr/>
            </a:pPr>
            <a:endParaRPr lang="en-US" altLang="zh-CN"/>
          </a:p>
        </p:txBody>
      </p:sp>
      <p:sp>
        <p:nvSpPr>
          <p:cNvPr id="6451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atin typeface="Arial" charset="0"/>
                <a:ea typeface="宋体" pitchFamily="2" charset="-122"/>
              </a:defRPr>
            </a:lvl1pPr>
          </a:lstStyle>
          <a:p>
            <a:pPr>
              <a:defRPr/>
            </a:pPr>
            <a:endParaRPr lang="en-US" altLang="zh-CN"/>
          </a:p>
        </p:txBody>
      </p:sp>
      <p:sp>
        <p:nvSpPr>
          <p:cNvPr id="41988"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64517"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451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atin typeface="Arial" charset="0"/>
                <a:ea typeface="宋体" pitchFamily="2" charset="-122"/>
              </a:defRPr>
            </a:lvl1pPr>
          </a:lstStyle>
          <a:p>
            <a:pPr>
              <a:defRPr/>
            </a:pPr>
            <a:endParaRPr lang="en-US" altLang="zh-CN"/>
          </a:p>
        </p:txBody>
      </p:sp>
      <p:sp>
        <p:nvSpPr>
          <p:cNvPr id="6451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atin typeface="Arial" charset="0"/>
                <a:ea typeface="宋体" pitchFamily="2" charset="-122"/>
              </a:defRPr>
            </a:lvl1pPr>
          </a:lstStyle>
          <a:p>
            <a:pPr>
              <a:defRPr/>
            </a:pPr>
            <a:fld id="{3CC66215-4418-4BFB-8E3E-C1A52F872180}"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p:nvPr>
        </p:nvSpPr>
        <p:spPr>
          <a:ln/>
        </p:spPr>
      </p:sp>
      <p:sp>
        <p:nvSpPr>
          <p:cNvPr id="45058" name="备注占位符 2"/>
          <p:cNvSpPr>
            <a:spLocks noGrp="1"/>
          </p:cNvSpPr>
          <p:nvPr>
            <p:ph type="body" idx="1"/>
          </p:nvPr>
        </p:nvSpPr>
        <p:spPr>
          <a:noFill/>
          <a:ln/>
        </p:spPr>
        <p:txBody>
          <a:bodyPr/>
          <a:lstStyle/>
          <a:p>
            <a:endParaRPr lang="zh-CN" altLang="en-US" smtClean="0">
              <a:ea typeface="宋体" charset="-122"/>
            </a:endParaRPr>
          </a:p>
        </p:txBody>
      </p:sp>
      <p:sp>
        <p:nvSpPr>
          <p:cNvPr id="45059" name="灯片编号占位符 3"/>
          <p:cNvSpPr>
            <a:spLocks noGrp="1"/>
          </p:cNvSpPr>
          <p:nvPr>
            <p:ph type="sldNum" sz="quarter" idx="5"/>
          </p:nvPr>
        </p:nvSpPr>
        <p:spPr>
          <a:noFill/>
        </p:spPr>
        <p:txBody>
          <a:bodyPr/>
          <a:lstStyle/>
          <a:p>
            <a:fld id="{0CE47BF0-B2E1-4BFB-BAC5-64D9B5DC6297}" type="slidenum">
              <a:rPr lang="en-US" altLang="zh-CN" smtClean="0">
                <a:ea typeface="宋体" charset="-122"/>
              </a:rPr>
              <a:pPr/>
              <a:t>1</a:t>
            </a:fld>
            <a:endParaRPr lang="en-US" altLang="zh-CN" smtClean="0">
              <a:ea typeface="宋体"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8229600" cy="21859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57200" y="3938588"/>
            <a:ext cx="8229600" cy="218757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8229600" cy="21859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57200" y="3938588"/>
            <a:ext cx="8229600" cy="218757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ECNU1(5)"/>
          <p:cNvPicPr>
            <a:picLocks noChangeAspect="1" noChangeArrowheads="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7" descr="校庆ECNU2 (1)"/>
          <p:cNvPicPr>
            <a:picLocks noChangeAspect="1" noChangeArrowheads="1"/>
          </p:cNvPicPr>
          <p:nvPr/>
        </p:nvPicPr>
        <p:blipFill>
          <a:blip r:embed="rId15"/>
          <a:srcRect/>
          <a:stretch>
            <a:fillRect/>
          </a:stretch>
        </p:blipFill>
        <p:spPr bwMode="auto">
          <a:xfrm>
            <a:off x="0" y="0"/>
            <a:ext cx="9144000" cy="6861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7650" name="Picture 7" descr="校庆ECNU2 (1)"/>
          <p:cNvPicPr>
            <a:picLocks noChangeAspect="1" noChangeArrowheads="1"/>
          </p:cNvPicPr>
          <p:nvPr/>
        </p:nvPicPr>
        <p:blipFill>
          <a:blip r:embed="rId15"/>
          <a:srcRect/>
          <a:stretch>
            <a:fillRect/>
          </a:stretch>
        </p:blipFill>
        <p:spPr bwMode="auto">
          <a:xfrm>
            <a:off x="0" y="0"/>
            <a:ext cx="9144000" cy="6861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323850" y="2708275"/>
            <a:ext cx="8496300" cy="1431925"/>
          </a:xfrm>
          <a:prstGeom prst="rect">
            <a:avLst/>
          </a:prstGeom>
          <a:noFill/>
          <a:ln>
            <a:noFill/>
          </a:ln>
          <a:extLst>
            <a:ext uri="{909E8E84-426E-40DD-AFC4-6F175D3DCCD1}"/>
            <a:ext uri="{91240B29-F687-4F45-9708-019B960494DF}"/>
          </a:extLst>
        </p:spPr>
        <p:txBody>
          <a:bodyPr>
            <a:spAutoFit/>
          </a:bodyPr>
          <a:lstStyle/>
          <a:p>
            <a:pPr algn="ctr" eaLnBrk="0" hangingPunct="0">
              <a:lnSpc>
                <a:spcPct val="200000"/>
              </a:lnSpc>
              <a:defRPr/>
            </a:pPr>
            <a:r>
              <a:rPr lang="zh-CN" altLang="en-US" sz="4400" b="1">
                <a:effectLst>
                  <a:outerShdw blurRad="38100" dist="38100" dir="2700000" algn="tl">
                    <a:srgbClr val="C0C0C0"/>
                  </a:outerShdw>
                </a:effectLst>
                <a:latin typeface="黑体" pitchFamily="2" charset="-122"/>
                <a:ea typeface="黑体" pitchFamily="2" charset="-122"/>
              </a:rPr>
              <a:t>研究生学籍管理规定解读</a:t>
            </a:r>
            <a:endParaRPr lang="en-US" altLang="zh-CN" sz="4400" b="1">
              <a:effectLst>
                <a:outerShdw blurRad="38100" dist="38100" dir="2700000" algn="tl">
                  <a:srgbClr val="C0C0C0"/>
                </a:outerShdw>
              </a:effectLst>
              <a:latin typeface="黑体" pitchFamily="2" charset="-122"/>
              <a:ea typeface="黑体" pitchFamily="2" charset="-122"/>
            </a:endParaRPr>
          </a:p>
        </p:txBody>
      </p:sp>
    </p:spTree>
  </p:cSld>
  <p:clrMapOvr>
    <a:masterClrMapping/>
  </p:clrMapOvr>
  <p:transition spd="slow" advTm="3152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学制</a:t>
            </a:r>
          </a:p>
        </p:txBody>
      </p:sp>
      <p:grpSp>
        <p:nvGrpSpPr>
          <p:cNvPr id="46082" name="组合 3"/>
          <p:cNvGrpSpPr>
            <a:grpSpLocks/>
          </p:cNvGrpSpPr>
          <p:nvPr/>
        </p:nvGrpSpPr>
        <p:grpSpPr bwMode="auto">
          <a:xfrm>
            <a:off x="215900" y="1827213"/>
            <a:ext cx="8255000" cy="4481512"/>
            <a:chOff x="215900" y="1827213"/>
            <a:chExt cx="8255001" cy="4482107"/>
          </a:xfrm>
        </p:grpSpPr>
        <p:sp>
          <p:nvSpPr>
            <p:cNvPr id="5" name="矩形 4"/>
            <p:cNvSpPr/>
            <p:nvPr/>
          </p:nvSpPr>
          <p:spPr>
            <a:xfrm>
              <a:off x="929906" y="2708920"/>
              <a:ext cx="5226270" cy="8291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n w="10541" cmpd="sng">
                    <a:solidFill>
                      <a:schemeClr val="accent1">
                        <a:shade val="88000"/>
                        <a:satMod val="110000"/>
                      </a:schemeClr>
                    </a:solidFill>
                    <a:prstDash val="solid"/>
                  </a:ln>
                  <a:solidFill>
                    <a:srgbClr val="FFFFFF"/>
                  </a:solidFill>
                  <a:effectLst>
                    <a:outerShdw blurRad="38100" dist="38100" dir="2700000" algn="tl">
                      <a:srgbClr val="000000">
                        <a:alpha val="43137"/>
                      </a:srgbClr>
                    </a:outerShdw>
                  </a:effectLst>
                </a:rPr>
                <a:t>直博、硕博              分流、淘汰</a:t>
              </a:r>
            </a:p>
          </p:txBody>
        </p:sp>
        <p:sp>
          <p:nvSpPr>
            <p:cNvPr id="6" name="下箭头 5"/>
            <p:cNvSpPr/>
            <p:nvPr/>
          </p:nvSpPr>
          <p:spPr>
            <a:xfrm flipH="1">
              <a:off x="7775576" y="4300866"/>
              <a:ext cx="46038" cy="557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流程图: 终止 6"/>
            <p:cNvSpPr/>
            <p:nvPr/>
          </p:nvSpPr>
          <p:spPr>
            <a:xfrm>
              <a:off x="757238" y="4975643"/>
              <a:ext cx="1258887" cy="541410"/>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bg1"/>
                  </a:solidFill>
                </a:rPr>
                <a:t>取消</a:t>
              </a:r>
              <a:endParaRPr lang="en-US" altLang="zh-CN" b="1" dirty="0">
                <a:solidFill>
                  <a:schemeClr val="bg1"/>
                </a:solidFill>
              </a:endParaRPr>
            </a:p>
            <a:p>
              <a:pPr algn="ctr">
                <a:defRPr/>
              </a:pPr>
              <a:r>
                <a:rPr lang="zh-CN" altLang="en-US" b="1" dirty="0">
                  <a:solidFill>
                    <a:schemeClr val="bg1"/>
                  </a:solidFill>
                </a:rPr>
                <a:t>入学资格</a:t>
              </a:r>
            </a:p>
          </p:txBody>
        </p:sp>
        <p:sp>
          <p:nvSpPr>
            <p:cNvPr id="8" name="流程图: 终止 7"/>
            <p:cNvSpPr/>
            <p:nvPr/>
          </p:nvSpPr>
          <p:spPr>
            <a:xfrm>
              <a:off x="6156326" y="4901021"/>
              <a:ext cx="2314575" cy="581102"/>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bg1"/>
                  </a:solidFill>
                </a:rPr>
                <a:t>毕业、结业、肄业</a:t>
              </a:r>
              <a:r>
                <a:rPr lang="en-US" altLang="zh-CN" b="1" dirty="0">
                  <a:solidFill>
                    <a:schemeClr val="bg1"/>
                  </a:solidFill>
                </a:rPr>
                <a:t>/</a:t>
              </a:r>
              <a:r>
                <a:rPr lang="zh-CN" altLang="en-US" b="1" dirty="0">
                  <a:solidFill>
                    <a:schemeClr val="bg1"/>
                  </a:solidFill>
                </a:rPr>
                <a:t>学位</a:t>
              </a:r>
            </a:p>
          </p:txBody>
        </p:sp>
        <p:sp>
          <p:nvSpPr>
            <p:cNvPr id="9" name="流程图: 终止 8"/>
            <p:cNvSpPr/>
            <p:nvPr/>
          </p:nvSpPr>
          <p:spPr>
            <a:xfrm>
              <a:off x="2124075" y="4975643"/>
              <a:ext cx="995363" cy="542997"/>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bg1"/>
                  </a:solidFill>
                </a:rPr>
                <a:t>休学</a:t>
              </a:r>
            </a:p>
          </p:txBody>
        </p:sp>
        <p:sp>
          <p:nvSpPr>
            <p:cNvPr id="10" name="下箭头 9"/>
            <p:cNvSpPr/>
            <p:nvPr/>
          </p:nvSpPr>
          <p:spPr>
            <a:xfrm flipH="1">
              <a:off x="3600450" y="4264349"/>
              <a:ext cx="46038" cy="6541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流程图: 终止 10"/>
            <p:cNvSpPr/>
            <p:nvPr/>
          </p:nvSpPr>
          <p:spPr>
            <a:xfrm>
              <a:off x="3159125" y="4961354"/>
              <a:ext cx="874713" cy="542997"/>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bg1"/>
                  </a:solidFill>
                </a:rPr>
                <a:t>退学</a:t>
              </a:r>
            </a:p>
          </p:txBody>
        </p:sp>
        <p:sp>
          <p:nvSpPr>
            <p:cNvPr id="12" name="流程图: 过程 11"/>
            <p:cNvSpPr/>
            <p:nvPr/>
          </p:nvSpPr>
          <p:spPr>
            <a:xfrm>
              <a:off x="5867401" y="2708392"/>
              <a:ext cx="2520950" cy="830373"/>
            </a:xfrm>
            <a:prstGeom prst="flowChart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t>     </a:t>
              </a:r>
            </a:p>
          </p:txBody>
        </p:sp>
        <p:sp>
          <p:nvSpPr>
            <p:cNvPr id="13" name="下箭头 12"/>
            <p:cNvSpPr/>
            <p:nvPr/>
          </p:nvSpPr>
          <p:spPr>
            <a:xfrm>
              <a:off x="4502151" y="4264349"/>
              <a:ext cx="46038" cy="644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流程图: 终止 13"/>
            <p:cNvSpPr/>
            <p:nvPr/>
          </p:nvSpPr>
          <p:spPr>
            <a:xfrm>
              <a:off x="4041775" y="4961354"/>
              <a:ext cx="1017588" cy="542997"/>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bg1"/>
                  </a:solidFill>
                </a:rPr>
                <a:t>转专业</a:t>
              </a:r>
            </a:p>
          </p:txBody>
        </p:sp>
        <p:sp>
          <p:nvSpPr>
            <p:cNvPr id="15" name="下箭头 14"/>
            <p:cNvSpPr/>
            <p:nvPr/>
          </p:nvSpPr>
          <p:spPr>
            <a:xfrm>
              <a:off x="2627313" y="4264349"/>
              <a:ext cx="46037" cy="6684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下箭头 15"/>
            <p:cNvSpPr/>
            <p:nvPr/>
          </p:nvSpPr>
          <p:spPr>
            <a:xfrm>
              <a:off x="1352550" y="4267524"/>
              <a:ext cx="46038" cy="6509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左右箭头 16"/>
            <p:cNvSpPr/>
            <p:nvPr/>
          </p:nvSpPr>
          <p:spPr>
            <a:xfrm>
              <a:off x="930275" y="1827213"/>
              <a:ext cx="4937126" cy="5795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rgbClr val="002060"/>
                  </a:solidFill>
                </a:rPr>
                <a:t>标准学制</a:t>
              </a:r>
              <a:r>
                <a:rPr lang="en-US" altLang="zh-CN" b="1" dirty="0">
                  <a:solidFill>
                    <a:srgbClr val="002060"/>
                  </a:solidFill>
                </a:rPr>
                <a:t>4</a:t>
              </a:r>
              <a:r>
                <a:rPr lang="zh-CN" altLang="en-US" b="1" dirty="0">
                  <a:solidFill>
                    <a:srgbClr val="002060"/>
                  </a:solidFill>
                </a:rPr>
                <a:t>年</a:t>
              </a:r>
            </a:p>
          </p:txBody>
        </p:sp>
        <p:sp>
          <p:nvSpPr>
            <p:cNvPr id="18" name="左右箭头 17"/>
            <p:cNvSpPr/>
            <p:nvPr/>
          </p:nvSpPr>
          <p:spPr>
            <a:xfrm>
              <a:off x="5867401" y="1827213"/>
              <a:ext cx="2520950" cy="5795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rgbClr val="7030A0"/>
                  </a:solidFill>
                </a:rPr>
                <a:t>最多延长</a:t>
              </a:r>
              <a:r>
                <a:rPr lang="en-US" altLang="zh-CN" b="1" dirty="0">
                  <a:solidFill>
                    <a:srgbClr val="7030A0"/>
                  </a:solidFill>
                </a:rPr>
                <a:t>2</a:t>
              </a:r>
              <a:r>
                <a:rPr lang="zh-CN" altLang="en-US" b="1" dirty="0">
                  <a:solidFill>
                    <a:srgbClr val="7030A0"/>
                  </a:solidFill>
                </a:rPr>
                <a:t>年</a:t>
              </a:r>
            </a:p>
          </p:txBody>
        </p:sp>
        <p:cxnSp>
          <p:nvCxnSpPr>
            <p:cNvPr id="19" name="直接连接符 18"/>
            <p:cNvCxnSpPr>
              <a:stCxn id="17" idx="3"/>
            </p:cNvCxnSpPr>
            <p:nvPr/>
          </p:nvCxnSpPr>
          <p:spPr>
            <a:xfrm>
              <a:off x="930275" y="2117764"/>
              <a:ext cx="0" cy="590628"/>
            </a:xfrm>
            <a:prstGeom prst="line">
              <a:avLst/>
            </a:prstGeom>
          </p:spPr>
          <p:style>
            <a:lnRef idx="3">
              <a:schemeClr val="accent1"/>
            </a:lnRef>
            <a:fillRef idx="0">
              <a:schemeClr val="accent1"/>
            </a:fillRef>
            <a:effectRef idx="2">
              <a:schemeClr val="accent1"/>
            </a:effectRef>
            <a:fontRef idx="minor">
              <a:schemeClr val="tx1"/>
            </a:fontRef>
          </p:style>
        </p:cxnSp>
        <p:cxnSp>
          <p:nvCxnSpPr>
            <p:cNvPr id="20" name="直接连接符 19"/>
            <p:cNvCxnSpPr>
              <a:stCxn id="18" idx="3"/>
            </p:cNvCxnSpPr>
            <p:nvPr/>
          </p:nvCxnSpPr>
          <p:spPr>
            <a:xfrm>
              <a:off x="5867401" y="2117764"/>
              <a:ext cx="0" cy="59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8" idx="7"/>
            </p:cNvCxnSpPr>
            <p:nvPr/>
          </p:nvCxnSpPr>
          <p:spPr>
            <a:xfrm>
              <a:off x="8388351" y="2117764"/>
              <a:ext cx="0" cy="1421002"/>
            </a:xfrm>
            <a:prstGeom prst="line">
              <a:avLst/>
            </a:prstGeom>
          </p:spPr>
          <p:style>
            <a:lnRef idx="3">
              <a:schemeClr val="accent1"/>
            </a:lnRef>
            <a:fillRef idx="0">
              <a:schemeClr val="accent1"/>
            </a:fillRef>
            <a:effectRef idx="2">
              <a:schemeClr val="accent1"/>
            </a:effectRef>
            <a:fontRef idx="minor">
              <a:schemeClr val="tx1"/>
            </a:fontRef>
          </p:style>
        </p:cxnSp>
        <p:cxnSp>
          <p:nvCxnSpPr>
            <p:cNvPr id="22" name="直接连接符 21"/>
            <p:cNvCxnSpPr/>
            <p:nvPr/>
          </p:nvCxnSpPr>
          <p:spPr>
            <a:xfrm>
              <a:off x="585788" y="4246884"/>
              <a:ext cx="7802563" cy="26991"/>
            </a:xfrm>
            <a:prstGeom prst="line">
              <a:avLst/>
            </a:prstGeom>
            <a:ln/>
          </p:spPr>
          <p:style>
            <a:lnRef idx="3">
              <a:schemeClr val="accent1"/>
            </a:lnRef>
            <a:fillRef idx="0">
              <a:schemeClr val="accent1"/>
            </a:fillRef>
            <a:effectRef idx="2">
              <a:schemeClr val="accent1"/>
            </a:effectRef>
            <a:fontRef idx="minor">
              <a:schemeClr val="tx1"/>
            </a:fontRef>
          </p:style>
        </p:cxnSp>
        <p:sp>
          <p:nvSpPr>
            <p:cNvPr id="23" name="矩形 22"/>
            <p:cNvSpPr/>
            <p:nvPr/>
          </p:nvSpPr>
          <p:spPr>
            <a:xfrm>
              <a:off x="585556" y="5733256"/>
              <a:ext cx="7802867" cy="57606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dirty="0">
                  <a:ln w="10541" cmpd="sng">
                    <a:solidFill>
                      <a:schemeClr val="accent1">
                        <a:shade val="88000"/>
                        <a:satMod val="110000"/>
                      </a:schemeClr>
                    </a:solidFill>
                    <a:prstDash val="solid"/>
                  </a:ln>
                  <a:solidFill>
                    <a:srgbClr val="FFFFFF"/>
                  </a:solidFill>
                  <a:effectLst>
                    <a:outerShdw blurRad="38100" dist="38100" dir="2700000" algn="tl">
                      <a:srgbClr val="000000">
                        <a:alpha val="43137"/>
                      </a:srgbClr>
                    </a:outerShdw>
                  </a:effectLst>
                </a:rPr>
                <a:t>研究生学籍管理（博士生）</a:t>
              </a:r>
            </a:p>
          </p:txBody>
        </p:sp>
        <p:sp>
          <p:nvSpPr>
            <p:cNvPr id="24" name="椭圆 23"/>
            <p:cNvSpPr/>
            <p:nvPr/>
          </p:nvSpPr>
          <p:spPr>
            <a:xfrm>
              <a:off x="215900" y="1827213"/>
              <a:ext cx="749300" cy="10891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rgbClr val="FF0000"/>
                  </a:solidFill>
                </a:rPr>
                <a:t>入学</a:t>
              </a:r>
              <a:r>
                <a:rPr lang="en-US" altLang="zh-CN" b="1" dirty="0">
                  <a:solidFill>
                    <a:srgbClr val="FF0000"/>
                  </a:solidFill>
                </a:rPr>
                <a:t>/</a:t>
              </a:r>
              <a:r>
                <a:rPr lang="zh-CN" altLang="en-US" b="1" dirty="0">
                  <a:solidFill>
                    <a:srgbClr val="FF0000"/>
                  </a:solidFill>
                </a:rPr>
                <a:t>注册</a:t>
              </a:r>
            </a:p>
          </p:txBody>
        </p:sp>
        <p:cxnSp>
          <p:nvCxnSpPr>
            <p:cNvPr id="25" name="直接连接符 24"/>
            <p:cNvCxnSpPr>
              <a:stCxn id="24" idx="4"/>
            </p:cNvCxnSpPr>
            <p:nvPr/>
          </p:nvCxnSpPr>
          <p:spPr>
            <a:xfrm>
              <a:off x="590550" y="2916383"/>
              <a:ext cx="0" cy="1330502"/>
            </a:xfrm>
            <a:prstGeom prst="line">
              <a:avLst/>
            </a:prstGeom>
            <a:ln/>
          </p:spPr>
          <p:style>
            <a:lnRef idx="2">
              <a:schemeClr val="accent1"/>
            </a:lnRef>
            <a:fillRef idx="0">
              <a:schemeClr val="accent1"/>
            </a:fillRef>
            <a:effectRef idx="1">
              <a:schemeClr val="accent1"/>
            </a:effectRef>
            <a:fontRef idx="minor">
              <a:schemeClr val="tx1"/>
            </a:fontRef>
          </p:style>
        </p:cxnSp>
        <p:sp>
          <p:nvSpPr>
            <p:cNvPr id="26" name="流程图: 终止 25"/>
            <p:cNvSpPr/>
            <p:nvPr/>
          </p:nvSpPr>
          <p:spPr>
            <a:xfrm>
              <a:off x="5211764" y="4932775"/>
              <a:ext cx="800100" cy="571576"/>
            </a:xfrm>
            <a:prstGeom prst="flowChartTermina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t>。。。</a:t>
              </a:r>
            </a:p>
          </p:txBody>
        </p:sp>
        <p:sp>
          <p:nvSpPr>
            <p:cNvPr id="27" name="下箭头 26"/>
            <p:cNvSpPr/>
            <p:nvPr/>
          </p:nvSpPr>
          <p:spPr>
            <a:xfrm>
              <a:off x="5589589" y="4273875"/>
              <a:ext cx="46037" cy="5842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8" name="直接连接符 27"/>
            <p:cNvCxnSpPr/>
            <p:nvPr/>
          </p:nvCxnSpPr>
          <p:spPr>
            <a:xfrm>
              <a:off x="8388351" y="3476844"/>
              <a:ext cx="0" cy="797031"/>
            </a:xfrm>
            <a:prstGeom prst="line">
              <a:avLst/>
            </a:prstGeom>
          </p:spPr>
          <p:style>
            <a:lnRef idx="3">
              <a:schemeClr val="accent1"/>
            </a:lnRef>
            <a:fillRef idx="0">
              <a:schemeClr val="accent1"/>
            </a:fillRef>
            <a:effectRef idx="2">
              <a:schemeClr val="accent1"/>
            </a:effectRef>
            <a:fontRef idx="minor">
              <a:schemeClr val="tx1"/>
            </a:fontRef>
          </p:style>
        </p:cxnSp>
        <p:sp>
          <p:nvSpPr>
            <p:cNvPr id="29" name="右箭头 28"/>
            <p:cNvSpPr/>
            <p:nvPr/>
          </p:nvSpPr>
          <p:spPr>
            <a:xfrm>
              <a:off x="3054350" y="2916383"/>
              <a:ext cx="977900" cy="414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TextBox 2"/>
            <p:cNvSpPr txBox="1"/>
            <p:nvPr/>
          </p:nvSpPr>
          <p:spPr>
            <a:xfrm>
              <a:off x="558800" y="3540352"/>
              <a:ext cx="7885114" cy="1085994"/>
            </a:xfrm>
            <a:prstGeom prst="rect">
              <a:avLst/>
            </a:prstGeom>
            <a:noFill/>
          </p:spPr>
          <p:txBody>
            <a:bodyPr>
              <a:spAutoFit/>
            </a:bodyPr>
            <a:lstStyle/>
            <a:p>
              <a:pPr marL="609600" indent="-609600">
                <a:lnSpc>
                  <a:spcPts val="2800"/>
                </a:lnSpc>
                <a:buFontTx/>
                <a:buAutoNum type="arabicPeriod"/>
                <a:defRPr/>
              </a:pPr>
              <a:r>
                <a:rPr lang="zh-CN" altLang="en-US" sz="1600" dirty="0">
                  <a:latin typeface="华文楷体" pitchFamily="2" charset="-122"/>
                  <a:ea typeface="华文楷体" pitchFamily="2" charset="-122"/>
                </a:rPr>
                <a:t>直博生、硕博连读标准学制</a:t>
              </a:r>
              <a:r>
                <a:rPr lang="en-US" altLang="zh-CN" sz="1600" dirty="0">
                  <a:latin typeface="华文楷体" pitchFamily="2" charset="-122"/>
                  <a:ea typeface="华文楷体" pitchFamily="2" charset="-122"/>
                </a:rPr>
                <a:t>5</a:t>
              </a:r>
              <a:r>
                <a:rPr lang="zh-CN" altLang="en-US" sz="1600" dirty="0">
                  <a:latin typeface="华文楷体" pitchFamily="2" charset="-122"/>
                  <a:ea typeface="华文楷体" pitchFamily="2" charset="-122"/>
                </a:rPr>
                <a:t>年，最长学习年限为</a:t>
              </a:r>
              <a:r>
                <a:rPr lang="en-US" altLang="zh-CN" sz="1600" dirty="0">
                  <a:latin typeface="华文楷体" pitchFamily="2" charset="-122"/>
                  <a:ea typeface="华文楷体" pitchFamily="2" charset="-122"/>
                </a:rPr>
                <a:t>7</a:t>
              </a:r>
              <a:r>
                <a:rPr lang="zh-CN" altLang="en-US" sz="1600" dirty="0">
                  <a:latin typeface="华文楷体" pitchFamily="2" charset="-122"/>
                  <a:ea typeface="华文楷体" pitchFamily="2" charset="-122"/>
                </a:rPr>
                <a:t>年；</a:t>
              </a:r>
              <a:endParaRPr lang="en-US" altLang="zh-CN" sz="1600" dirty="0">
                <a:latin typeface="华文楷体" pitchFamily="2" charset="-122"/>
                <a:ea typeface="华文楷体" pitchFamily="2" charset="-122"/>
              </a:endParaRPr>
            </a:p>
            <a:p>
              <a:pPr marL="609600" indent="-609600">
                <a:lnSpc>
                  <a:spcPts val="2800"/>
                </a:lnSpc>
                <a:buFontTx/>
                <a:buAutoNum type="arabicPeriod"/>
                <a:defRPr/>
              </a:pPr>
              <a:r>
                <a:rPr lang="zh-CN" altLang="en-US" sz="1600" dirty="0">
                  <a:latin typeface="华文楷体" pitchFamily="2" charset="-122"/>
                  <a:ea typeface="华文楷体" pitchFamily="2" charset="-122"/>
                </a:rPr>
                <a:t>分流淘汰：按照资格考试实施分流、淘汰</a:t>
              </a:r>
            </a:p>
            <a:p>
              <a:pPr>
                <a:defRPr/>
              </a:pPr>
              <a:endParaRPr lang="zh-CN" altLang="en-US" dirty="0">
                <a:ea typeface="宋体" pitchFamily="2"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p:cNvSpPr>
            <a:spLocks noGrp="1"/>
          </p:cNvSpPr>
          <p:nvPr>
            <p:ph type="title"/>
          </p:nvPr>
        </p:nvSpPr>
        <p:spPr bwMode="auto">
          <a:xfrm>
            <a:off x="457200" y="115888"/>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学制</a:t>
            </a:r>
            <a:endParaRPr lang="zh-CN" altLang="en-US" smtClean="0"/>
          </a:p>
        </p:txBody>
      </p:sp>
      <p:sp>
        <p:nvSpPr>
          <p:cNvPr id="47106" name="内容占位符 2"/>
          <p:cNvSpPr>
            <a:spLocks noGrp="1"/>
          </p:cNvSpPr>
          <p:nvPr>
            <p:ph idx="1"/>
          </p:nvPr>
        </p:nvSpPr>
        <p:spPr bwMode="auto">
          <a:xfrm>
            <a:off x="479425" y="1258888"/>
            <a:ext cx="8229600" cy="5410200"/>
          </a:xfrm>
          <a:noFill/>
          <a:ln>
            <a:miter lim="800000"/>
            <a:headEnd/>
            <a:tailEnd/>
          </a:ln>
        </p:spPr>
        <p:txBody>
          <a:bodyPr vert="horz" wrap="square" lIns="91440" tIns="45720" rIns="91440" bIns="45720" numCol="1" anchor="t" anchorCtr="0" compatLnSpc="1">
            <a:prstTxWarp prst="textNoShape">
              <a:avLst/>
            </a:prstTxWarp>
          </a:bodyPr>
          <a:lstStyle/>
          <a:p>
            <a:pPr>
              <a:buClr>
                <a:srgbClr val="C00000"/>
              </a:buClr>
              <a:buFont typeface="Wingdings" pitchFamily="2" charset="2"/>
              <a:buChar char="n"/>
            </a:pPr>
            <a:r>
              <a:rPr lang="zh-CN" altLang="en-US" smtClean="0">
                <a:latin typeface="仿宋"/>
                <a:ea typeface="仿宋"/>
                <a:cs typeface="仿宋"/>
              </a:rPr>
              <a:t>学制</a:t>
            </a:r>
            <a:endParaRPr lang="en-US" altLang="zh-CN" smtClean="0">
              <a:latin typeface="仿宋"/>
              <a:ea typeface="仿宋"/>
              <a:cs typeface="仿宋"/>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en-US" sz="2400" b="1" smtClean="0">
                <a:solidFill>
                  <a:schemeClr val="tx2"/>
                </a:solidFill>
                <a:latin typeface="华文仿宋" pitchFamily="2" charset="-122"/>
                <a:ea typeface="华文仿宋" pitchFamily="2" charset="-122"/>
              </a:rPr>
              <a:t>硕士研究生（学术学位）：</a:t>
            </a:r>
            <a:r>
              <a:rPr lang="en-US" altLang="zh-CN" sz="2400" b="1" smtClean="0">
                <a:solidFill>
                  <a:schemeClr val="tx2"/>
                </a:solidFill>
                <a:latin typeface="华文仿宋" pitchFamily="2" charset="-122"/>
                <a:ea typeface="华文仿宋" pitchFamily="2" charset="-122"/>
              </a:rPr>
              <a:t>3</a:t>
            </a:r>
            <a:r>
              <a:rPr lang="zh-CN" altLang="en-US" sz="2400" b="1" smtClean="0">
                <a:solidFill>
                  <a:schemeClr val="tx2"/>
                </a:solidFill>
                <a:latin typeface="华文仿宋" pitchFamily="2" charset="-122"/>
                <a:ea typeface="华文仿宋" pitchFamily="2" charset="-122"/>
              </a:rPr>
              <a:t>年</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Tx/>
              <a:buNone/>
            </a:pPr>
            <a:r>
              <a:rPr lang="zh-CN" altLang="en-US" sz="2400" b="1" smtClean="0">
                <a:solidFill>
                  <a:schemeClr val="tx2"/>
                </a:solidFill>
                <a:latin typeface="华文仿宋" pitchFamily="2" charset="-122"/>
                <a:ea typeface="华文仿宋" pitchFamily="2" charset="-122"/>
              </a:rPr>
              <a:t>                        （专业学位）：</a:t>
            </a:r>
            <a:r>
              <a:rPr lang="en-US" altLang="zh-CN" sz="2400" b="1" smtClean="0">
                <a:solidFill>
                  <a:schemeClr val="tx2"/>
                </a:solidFill>
                <a:latin typeface="华文仿宋" pitchFamily="2" charset="-122"/>
                <a:ea typeface="华文仿宋" pitchFamily="2" charset="-122"/>
              </a:rPr>
              <a:t>2-3</a:t>
            </a:r>
            <a:r>
              <a:rPr lang="zh-CN" altLang="en-US" sz="2400" b="1" smtClean="0">
                <a:solidFill>
                  <a:schemeClr val="tx2"/>
                </a:solidFill>
                <a:latin typeface="华文仿宋" pitchFamily="2" charset="-122"/>
                <a:ea typeface="华文仿宋" pitchFamily="2" charset="-122"/>
              </a:rPr>
              <a:t>年</a:t>
            </a:r>
            <a:endParaRPr lang="en-US" altLang="zh-CN" sz="20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en-US" sz="2400" b="1" smtClean="0">
                <a:solidFill>
                  <a:schemeClr val="tx2"/>
                </a:solidFill>
                <a:latin typeface="华文仿宋" pitchFamily="2" charset="-122"/>
                <a:ea typeface="华文仿宋" pitchFamily="2" charset="-122"/>
              </a:rPr>
              <a:t>博士研究生：</a:t>
            </a:r>
            <a:r>
              <a:rPr lang="en-US" altLang="zh-CN" sz="2400" b="1" smtClean="0">
                <a:solidFill>
                  <a:schemeClr val="tx2"/>
                </a:solidFill>
                <a:latin typeface="华文仿宋" pitchFamily="2" charset="-122"/>
                <a:ea typeface="华文仿宋" pitchFamily="2" charset="-122"/>
              </a:rPr>
              <a:t>4</a:t>
            </a:r>
            <a:r>
              <a:rPr lang="zh-CN" altLang="en-US" sz="2400" b="1" smtClean="0">
                <a:solidFill>
                  <a:schemeClr val="tx2"/>
                </a:solidFill>
                <a:latin typeface="华文仿宋" pitchFamily="2" charset="-122"/>
                <a:ea typeface="华文仿宋" pitchFamily="2" charset="-122"/>
              </a:rPr>
              <a:t>年</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en-US" sz="2400" b="1" smtClean="0">
                <a:solidFill>
                  <a:schemeClr val="tx2"/>
                </a:solidFill>
                <a:latin typeface="华文仿宋" pitchFamily="2" charset="-122"/>
                <a:ea typeface="华文仿宋" pitchFamily="2" charset="-122"/>
              </a:rPr>
              <a:t>本科直博生：</a:t>
            </a:r>
            <a:r>
              <a:rPr lang="en-US" altLang="zh-CN" sz="2400" b="1" smtClean="0">
                <a:solidFill>
                  <a:schemeClr val="tx2"/>
                </a:solidFill>
                <a:latin typeface="华文仿宋" pitchFamily="2" charset="-122"/>
                <a:ea typeface="华文仿宋" pitchFamily="2" charset="-122"/>
              </a:rPr>
              <a:t>5</a:t>
            </a:r>
            <a:r>
              <a:rPr lang="zh-CN" altLang="en-US" sz="2400" b="1" smtClean="0">
                <a:solidFill>
                  <a:schemeClr val="tx2"/>
                </a:solidFill>
                <a:latin typeface="华文仿宋" pitchFamily="2" charset="-122"/>
                <a:ea typeface="华文仿宋" pitchFamily="2" charset="-122"/>
              </a:rPr>
              <a:t>年</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en-US" sz="2400" b="1" smtClean="0">
                <a:solidFill>
                  <a:schemeClr val="tx2"/>
                </a:solidFill>
                <a:latin typeface="华文仿宋" pitchFamily="2" charset="-122"/>
                <a:ea typeface="华文仿宋" pitchFamily="2" charset="-122"/>
              </a:rPr>
              <a:t>硕博连读研究生：</a:t>
            </a:r>
            <a:r>
              <a:rPr lang="en-US" altLang="zh-CN" sz="2400" b="1" smtClean="0">
                <a:solidFill>
                  <a:schemeClr val="tx2"/>
                </a:solidFill>
                <a:latin typeface="华文仿宋" pitchFamily="2" charset="-122"/>
                <a:ea typeface="华文仿宋" pitchFamily="2" charset="-122"/>
              </a:rPr>
              <a:t>5</a:t>
            </a:r>
            <a:r>
              <a:rPr lang="zh-CN" altLang="en-US" sz="2400" b="1" smtClean="0">
                <a:solidFill>
                  <a:schemeClr val="tx2"/>
                </a:solidFill>
                <a:latin typeface="华文仿宋" pitchFamily="2" charset="-122"/>
                <a:ea typeface="华文仿宋" pitchFamily="2" charset="-122"/>
              </a:rPr>
              <a:t>年</a:t>
            </a:r>
            <a:endParaRPr lang="en-US" altLang="zh-CN" sz="2400" b="1" smtClean="0">
              <a:solidFill>
                <a:schemeClr val="tx2"/>
              </a:solidFill>
              <a:latin typeface="华文仿宋" pitchFamily="2" charset="-122"/>
              <a:ea typeface="华文仿宋" pitchFamily="2" charset="-122"/>
            </a:endParaRPr>
          </a:p>
          <a:p>
            <a:pPr marL="857250" lvl="2" indent="0" algn="just" eaLnBrk="1" hangingPunct="1">
              <a:lnSpc>
                <a:spcPct val="130000"/>
              </a:lnSpc>
              <a:spcBef>
                <a:spcPts val="600"/>
              </a:spcBef>
              <a:spcAft>
                <a:spcPts val="1200"/>
              </a:spcAft>
              <a:buClr>
                <a:srgbClr val="C00000"/>
              </a:buClr>
              <a:buSzPct val="75000"/>
              <a:buFontTx/>
              <a:buNone/>
            </a:pPr>
            <a:r>
              <a:rPr lang="zh-CN" altLang="en-US" sz="2000" b="1" smtClean="0">
                <a:solidFill>
                  <a:schemeClr val="tx2"/>
                </a:solidFill>
                <a:latin typeface="华文仿宋" pitchFamily="2" charset="-122"/>
                <a:ea typeface="华文仿宋" pitchFamily="2" charset="-122"/>
              </a:rPr>
              <a:t>（以上为标准学制，硕士允许的最长学习年限为</a:t>
            </a:r>
            <a:r>
              <a:rPr lang="en-US" altLang="zh-CN" sz="2000" b="1" smtClean="0">
                <a:solidFill>
                  <a:schemeClr val="tx2"/>
                </a:solidFill>
                <a:latin typeface="华文仿宋" pitchFamily="2" charset="-122"/>
                <a:ea typeface="华文仿宋" pitchFamily="2" charset="-122"/>
              </a:rPr>
              <a:t>5</a:t>
            </a:r>
            <a:r>
              <a:rPr lang="zh-CN" altLang="en-US" sz="2000" b="1" smtClean="0">
                <a:solidFill>
                  <a:schemeClr val="tx2"/>
                </a:solidFill>
                <a:latin typeface="华文仿宋" pitchFamily="2" charset="-122"/>
                <a:ea typeface="华文仿宋" pitchFamily="2" charset="-122"/>
              </a:rPr>
              <a:t>年，博士为</a:t>
            </a:r>
            <a:r>
              <a:rPr lang="en-US" altLang="zh-CN" sz="2000" b="1" smtClean="0">
                <a:solidFill>
                  <a:schemeClr val="tx2"/>
                </a:solidFill>
                <a:latin typeface="华文仿宋" pitchFamily="2" charset="-122"/>
                <a:ea typeface="华文仿宋" pitchFamily="2" charset="-122"/>
              </a:rPr>
              <a:t>6</a:t>
            </a:r>
            <a:r>
              <a:rPr lang="zh-CN" altLang="en-US" sz="2000" b="1" smtClean="0">
                <a:solidFill>
                  <a:schemeClr val="tx2"/>
                </a:solidFill>
                <a:latin typeface="华文仿宋" pitchFamily="2" charset="-122"/>
                <a:ea typeface="华文仿宋" pitchFamily="2" charset="-122"/>
              </a:rPr>
              <a:t>年，本科直博生、硕博连读研究生为</a:t>
            </a:r>
            <a:r>
              <a:rPr lang="en-US" altLang="zh-CN" sz="2000" b="1" smtClean="0">
                <a:solidFill>
                  <a:schemeClr val="tx2"/>
                </a:solidFill>
                <a:latin typeface="华文仿宋" pitchFamily="2" charset="-122"/>
                <a:ea typeface="华文仿宋" pitchFamily="2" charset="-122"/>
              </a:rPr>
              <a:t>7</a:t>
            </a:r>
            <a:r>
              <a:rPr lang="zh-CN" altLang="en-US" sz="2000" b="1" smtClean="0">
                <a:solidFill>
                  <a:schemeClr val="tx2"/>
                </a:solidFill>
                <a:latin typeface="华文仿宋" pitchFamily="2" charset="-122"/>
                <a:ea typeface="华文仿宋" pitchFamily="2" charset="-122"/>
              </a:rPr>
              <a:t>年）</a:t>
            </a:r>
            <a:endParaRPr lang="en-US" altLang="zh-CN" sz="2000" b="1" smtClean="0">
              <a:solidFill>
                <a:schemeClr val="tx2"/>
              </a:solidFill>
              <a:latin typeface="华文仿宋" pitchFamily="2" charset="-122"/>
              <a:ea typeface="华文仿宋" pitchFamily="2" charset="-122"/>
            </a:endParaRPr>
          </a:p>
          <a:p>
            <a:pPr marL="857250" lvl="2" indent="0" algn="just" eaLnBrk="1" hangingPunct="1">
              <a:lnSpc>
                <a:spcPct val="130000"/>
              </a:lnSpc>
              <a:spcBef>
                <a:spcPts val="600"/>
              </a:spcBef>
              <a:spcAft>
                <a:spcPts val="1200"/>
              </a:spcAft>
              <a:buClr>
                <a:srgbClr val="C00000"/>
              </a:buClr>
              <a:buSzPct val="75000"/>
              <a:buFont typeface="Wingdings" pitchFamily="2" charset="2"/>
              <a:buChar char="n"/>
            </a:pPr>
            <a:endParaRPr lang="en-US" altLang="zh-CN" sz="2000" b="1" smtClean="0">
              <a:solidFill>
                <a:schemeClr val="tx2"/>
              </a:solidFill>
              <a:latin typeface="华文仿宋" pitchFamily="2" charset="-122"/>
              <a:ea typeface="华文仿宋" pitchFamily="2" charset="-122"/>
            </a:endParaRPr>
          </a:p>
          <a:p>
            <a:pPr>
              <a:buClr>
                <a:srgbClr val="FF0000"/>
              </a:buClr>
              <a:buFont typeface="Wingdings" pitchFamily="2" charset="2"/>
              <a:buChar char="n"/>
            </a:pPr>
            <a:endParaRPr lang="zh-CN" alt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注册</a:t>
            </a:r>
          </a:p>
        </p:txBody>
      </p:sp>
      <p:sp>
        <p:nvSpPr>
          <p:cNvPr id="3" name="内容占位符 2"/>
          <p:cNvSpPr>
            <a:spLocks noGrp="1"/>
          </p:cNvSpPr>
          <p:nvPr>
            <p:ph idx="1"/>
          </p:nvPr>
        </p:nvSpPr>
        <p:spPr/>
        <p:txBody>
          <a:bodyPr/>
          <a:lstStyle/>
          <a:p>
            <a:pPr>
              <a:buClr>
                <a:srgbClr val="C00000"/>
              </a:buClr>
              <a:buFont typeface="Wingdings" panose="05000000000000000000" pitchFamily="2" charset="2"/>
              <a:buChar char="n"/>
              <a:defRPr/>
            </a:pPr>
            <a:r>
              <a:rPr lang="zh-CN" altLang="en-US" dirty="0" smtClean="0">
                <a:latin typeface="仿宋" panose="02010609060101010101" pitchFamily="49" charset="-122"/>
                <a:ea typeface="仿宋" panose="02010609060101010101" pitchFamily="49" charset="-122"/>
              </a:rPr>
              <a:t>注册</a:t>
            </a:r>
            <a:endParaRPr lang="en-US" altLang="zh-CN" dirty="0" smtClean="0">
              <a:latin typeface="仿宋" panose="02010609060101010101" pitchFamily="49" charset="-122"/>
              <a:ea typeface="仿宋" panose="02010609060101010101" pitchFamily="49"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a:solidFill>
                  <a:schemeClr val="tx2"/>
                </a:solidFill>
                <a:latin typeface="华文仿宋" pitchFamily="2" charset="-122"/>
                <a:ea typeface="华文仿宋" pitchFamily="2" charset="-122"/>
                <a:cs typeface="+mn-cs"/>
              </a:rPr>
              <a:t>三个要素：到校</a:t>
            </a:r>
            <a:r>
              <a:rPr lang="en-US" altLang="zh-CN" sz="2400" b="1" dirty="0">
                <a:solidFill>
                  <a:schemeClr val="tx2"/>
                </a:solidFill>
                <a:latin typeface="华文仿宋" pitchFamily="2" charset="-122"/>
                <a:ea typeface="华文仿宋" pitchFamily="2" charset="-122"/>
                <a:cs typeface="+mn-cs"/>
              </a:rPr>
              <a:t>+</a:t>
            </a:r>
            <a:r>
              <a:rPr lang="zh-CN" altLang="en-US" sz="2400" b="1" dirty="0">
                <a:solidFill>
                  <a:schemeClr val="tx2"/>
                </a:solidFill>
                <a:latin typeface="华文仿宋" pitchFamily="2" charset="-122"/>
                <a:ea typeface="华文仿宋" pitchFamily="2" charset="-122"/>
                <a:cs typeface="+mn-cs"/>
              </a:rPr>
              <a:t>缴费</a:t>
            </a:r>
            <a:r>
              <a:rPr lang="en-US" altLang="zh-CN" sz="2400" b="1" dirty="0">
                <a:solidFill>
                  <a:schemeClr val="tx2"/>
                </a:solidFill>
                <a:latin typeface="华文仿宋" pitchFamily="2" charset="-122"/>
                <a:ea typeface="华文仿宋" pitchFamily="2" charset="-122"/>
                <a:cs typeface="+mn-cs"/>
              </a:rPr>
              <a:t>+</a:t>
            </a:r>
            <a:r>
              <a:rPr lang="zh-CN" altLang="en-US" sz="2400" b="1" dirty="0">
                <a:solidFill>
                  <a:schemeClr val="tx2"/>
                </a:solidFill>
                <a:latin typeface="华文仿宋" pitchFamily="2" charset="-122"/>
                <a:ea typeface="华文仿宋" pitchFamily="2" charset="-122"/>
                <a:cs typeface="+mn-cs"/>
              </a:rPr>
              <a:t>刷卡</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a:solidFill>
                  <a:schemeClr val="tx2"/>
                </a:solidFill>
                <a:latin typeface="华文仿宋" pitchFamily="2" charset="-122"/>
                <a:ea typeface="华文仿宋" pitchFamily="2" charset="-122"/>
                <a:cs typeface="+mn-cs"/>
              </a:rPr>
              <a:t>新生入学须接受三个月的全面复查（政治思想、道德品质、业务水平、健康状况），复查合格方可注册，领取校徽和学生证。</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cs typeface="+mn-cs"/>
              </a:rPr>
              <a:t>按规定时间注册，注册</a:t>
            </a:r>
            <a:r>
              <a:rPr lang="zh-CN" altLang="en-US" sz="2400" b="1" dirty="0">
                <a:solidFill>
                  <a:schemeClr val="tx2"/>
                </a:solidFill>
                <a:latin typeface="华文仿宋" pitchFamily="2" charset="-122"/>
                <a:ea typeface="华文仿宋" pitchFamily="2" charset="-122"/>
                <a:cs typeface="+mn-cs"/>
              </a:rPr>
              <a:t>后方可享受在校生的相应</a:t>
            </a:r>
            <a:r>
              <a:rPr lang="zh-CN" altLang="en-US" sz="2400" b="1" dirty="0" smtClean="0">
                <a:solidFill>
                  <a:schemeClr val="tx2"/>
                </a:solidFill>
                <a:latin typeface="华文仿宋" pitchFamily="2" charset="-122"/>
                <a:ea typeface="华文仿宋" pitchFamily="2" charset="-122"/>
                <a:cs typeface="+mn-cs"/>
              </a:rPr>
              <a:t>待遇。</a:t>
            </a:r>
            <a:endParaRPr lang="en-US" altLang="zh-CN" sz="2400" b="1" dirty="0" smtClean="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cs typeface="+mn-cs"/>
              </a:rPr>
              <a:t>逾期两周（含两周）以上</a:t>
            </a:r>
            <a:r>
              <a:rPr lang="zh-CN" altLang="zh-CN" sz="2400" b="1" dirty="0">
                <a:solidFill>
                  <a:schemeClr val="tx2"/>
                </a:solidFill>
                <a:latin typeface="华文仿宋" pitchFamily="2" charset="-122"/>
                <a:ea typeface="华文仿宋" pitchFamily="2" charset="-122"/>
              </a:rPr>
              <a:t>不注册者，按自动退学处理。</a:t>
            </a: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en-US" altLang="zh-CN" sz="2000" b="1" dirty="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zh-CN" altLang="en-US" sz="2000" b="1" dirty="0">
              <a:solidFill>
                <a:schemeClr val="tx2"/>
              </a:solidFill>
              <a:latin typeface="华文仿宋" pitchFamily="2" charset="-122"/>
              <a:ea typeface="华文仿宋"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转导师、转专业、转学</a:t>
            </a:r>
          </a:p>
        </p:txBody>
      </p:sp>
      <p:sp>
        <p:nvSpPr>
          <p:cNvPr id="3" name="内容占位符 2"/>
          <p:cNvSpPr>
            <a:spLocks noGrp="1"/>
          </p:cNvSpPr>
          <p:nvPr>
            <p:ph idx="1"/>
          </p:nvPr>
        </p:nvSpPr>
        <p:spPr/>
        <p:txBody>
          <a:bodyPr/>
          <a:lstStyle/>
          <a:p>
            <a:pPr>
              <a:buClr>
                <a:srgbClr val="C00000"/>
              </a:buClr>
              <a:buFont typeface="Wingdings" panose="05000000000000000000" pitchFamily="2" charset="2"/>
              <a:buChar char="n"/>
              <a:defRPr/>
            </a:pPr>
            <a:r>
              <a:rPr lang="zh-CN" altLang="en-US" dirty="0">
                <a:latin typeface="仿宋" panose="02010609060101010101" pitchFamily="49" charset="-122"/>
                <a:ea typeface="仿宋" panose="02010609060101010101" pitchFamily="49" charset="-122"/>
              </a:rPr>
              <a:t>转专业、转</a:t>
            </a:r>
            <a:r>
              <a:rPr lang="zh-CN" altLang="en-US" dirty="0" smtClean="0">
                <a:latin typeface="仿宋" panose="02010609060101010101" pitchFamily="49" charset="-122"/>
                <a:ea typeface="仿宋" panose="02010609060101010101" pitchFamily="49" charset="-122"/>
              </a:rPr>
              <a:t>导师</a:t>
            </a:r>
            <a:endParaRPr lang="en-US" altLang="zh-CN" dirty="0" smtClean="0">
              <a:latin typeface="仿宋" panose="02010609060101010101" pitchFamily="49" charset="-122"/>
              <a:ea typeface="仿宋" panose="02010609060101010101" pitchFamily="49" charset="-122"/>
            </a:endParaRPr>
          </a:p>
          <a:p>
            <a:pPr marL="342900" lvl="1" indent="-342900"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a:solidFill>
                  <a:schemeClr val="tx2"/>
                </a:solidFill>
                <a:latin typeface="华文仿宋" pitchFamily="2" charset="-122"/>
                <a:ea typeface="华文仿宋" pitchFamily="2" charset="-122"/>
                <a:cs typeface="+mn-cs"/>
              </a:rPr>
              <a:t>一般不予转专业、转导师。</a:t>
            </a:r>
            <a:endParaRPr lang="en-US" altLang="zh-CN" sz="2400" b="1" dirty="0">
              <a:solidFill>
                <a:schemeClr val="tx2"/>
              </a:solidFill>
              <a:latin typeface="华文仿宋" pitchFamily="2" charset="-122"/>
              <a:ea typeface="华文仿宋" pitchFamily="2" charset="-122"/>
              <a:cs typeface="+mn-cs"/>
            </a:endParaRPr>
          </a:p>
          <a:p>
            <a:pPr marL="342900" lvl="1" indent="-342900"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a:solidFill>
                  <a:schemeClr val="tx2"/>
                </a:solidFill>
                <a:latin typeface="华文仿宋" pitchFamily="2" charset="-122"/>
                <a:ea typeface="华文仿宋" pitchFamily="2" charset="-122"/>
                <a:cs typeface="+mn-cs"/>
              </a:rPr>
              <a:t>如遇以下情况之一者，可提出申请：</a:t>
            </a:r>
            <a:endParaRPr lang="en-US" altLang="zh-CN" sz="2400" b="1" dirty="0">
              <a:solidFill>
                <a:schemeClr val="tx2"/>
              </a:solidFill>
              <a:latin typeface="华文仿宋" pitchFamily="2" charset="-122"/>
              <a:ea typeface="华文仿宋" pitchFamily="2" charset="-122"/>
              <a:cs typeface="+mn-cs"/>
            </a:endParaRP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1.   </a:t>
            </a:r>
            <a:r>
              <a:rPr lang="zh-CN" altLang="zh-CN" sz="1600" b="1" dirty="0">
                <a:solidFill>
                  <a:schemeClr val="tx2"/>
                </a:solidFill>
                <a:latin typeface="华文仿宋" pitchFamily="2" charset="-122"/>
                <a:ea typeface="华文仿宋" pitchFamily="2" charset="-122"/>
              </a:rPr>
              <a:t>原学专业停办；</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2</a:t>
            </a:r>
            <a:r>
              <a:rPr lang="zh-CN" altLang="zh-CN" sz="1600" b="1" dirty="0">
                <a:solidFill>
                  <a:schemeClr val="tx2"/>
                </a:solidFill>
                <a:latin typeface="华文仿宋" pitchFamily="2" charset="-122"/>
                <a:ea typeface="华文仿宋" pitchFamily="2" charset="-122"/>
              </a:rPr>
              <a:t>．本人身体条件变化不符合所学专业要求；</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3</a:t>
            </a:r>
            <a:r>
              <a:rPr lang="zh-CN" altLang="zh-CN" sz="1600" b="1" dirty="0">
                <a:solidFill>
                  <a:schemeClr val="tx2"/>
                </a:solidFill>
                <a:latin typeface="华文仿宋" pitchFamily="2" charset="-122"/>
                <a:ea typeface="华文仿宋" pitchFamily="2" charset="-122"/>
              </a:rPr>
              <a:t>．导师不能正常履行导师职责；</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4</a:t>
            </a:r>
            <a:r>
              <a:rPr lang="zh-CN" altLang="zh-CN" sz="1600" b="1" dirty="0">
                <a:solidFill>
                  <a:schemeClr val="tx2"/>
                </a:solidFill>
                <a:latin typeface="华文仿宋" pitchFamily="2" charset="-122"/>
                <a:ea typeface="华文仿宋" pitchFamily="2" charset="-122"/>
              </a:rPr>
              <a:t>．学校学科发展需要；</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5</a:t>
            </a:r>
            <a:r>
              <a:rPr lang="zh-CN" altLang="zh-CN" sz="1600" b="1" dirty="0">
                <a:solidFill>
                  <a:schemeClr val="tx2"/>
                </a:solidFill>
                <a:latin typeface="华文仿宋" pitchFamily="2" charset="-122"/>
                <a:ea typeface="华文仿宋" pitchFamily="2" charset="-122"/>
              </a:rPr>
              <a:t>．其他特殊原因。</a:t>
            </a:r>
          </a:p>
          <a:p>
            <a:pPr marL="342900" lvl="1" indent="-342900"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研究生更换指导教师、转专业，一般在第一学年内办理。</a:t>
            </a: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en-US" altLang="zh-CN" sz="2000" b="1" dirty="0"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zh-CN" altLang="en-US" sz="2000" b="1" dirty="0">
              <a:solidFill>
                <a:schemeClr val="tx2"/>
              </a:solidFill>
              <a:latin typeface="华文仿宋" pitchFamily="2" charset="-122"/>
              <a:ea typeface="华文仿宋"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转导师、转专业、转学</a:t>
            </a:r>
          </a:p>
        </p:txBody>
      </p:sp>
      <p:sp>
        <p:nvSpPr>
          <p:cNvPr id="3" name="内容占位符 2"/>
          <p:cNvSpPr>
            <a:spLocks noGrp="1"/>
          </p:cNvSpPr>
          <p:nvPr>
            <p:ph idx="1"/>
          </p:nvPr>
        </p:nvSpPr>
        <p:spPr/>
        <p:txBody>
          <a:bodyPr/>
          <a:lstStyle/>
          <a:p>
            <a:pPr>
              <a:buClr>
                <a:srgbClr val="C00000"/>
              </a:buClr>
              <a:buFont typeface="Wingdings" panose="05000000000000000000" pitchFamily="2" charset="2"/>
              <a:buChar char="n"/>
              <a:defRPr/>
            </a:pPr>
            <a:r>
              <a:rPr lang="zh-CN" altLang="en-US" dirty="0" smtClean="0">
                <a:latin typeface="仿宋" panose="02010609060101010101" pitchFamily="49" charset="-122"/>
                <a:ea typeface="仿宋" panose="02010609060101010101" pitchFamily="49" charset="-122"/>
              </a:rPr>
              <a:t>转学</a:t>
            </a:r>
            <a:endParaRPr lang="en-US" altLang="zh-CN" dirty="0" smtClean="0">
              <a:latin typeface="仿宋" panose="02010609060101010101" pitchFamily="49" charset="-122"/>
              <a:ea typeface="仿宋" panose="02010609060101010101" pitchFamily="49"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cs typeface="+mn-cs"/>
              </a:rPr>
              <a:t>一般不予转学。</a:t>
            </a:r>
            <a:r>
              <a:rPr lang="zh-CN" altLang="zh-CN" sz="2400" b="1" dirty="0" smtClean="0">
                <a:solidFill>
                  <a:schemeClr val="tx2"/>
                </a:solidFill>
                <a:latin typeface="华文仿宋" pitchFamily="2" charset="-122"/>
                <a:ea typeface="华文仿宋" pitchFamily="2" charset="-122"/>
                <a:cs typeface="+mn-cs"/>
              </a:rPr>
              <a:t>如</a:t>
            </a:r>
            <a:r>
              <a:rPr lang="zh-CN" altLang="zh-CN" sz="2400" b="1" dirty="0">
                <a:solidFill>
                  <a:schemeClr val="tx2"/>
                </a:solidFill>
                <a:latin typeface="华文仿宋" pitchFamily="2" charset="-122"/>
                <a:ea typeface="华文仿宋" pitchFamily="2" charset="-122"/>
                <a:cs typeface="+mn-cs"/>
              </a:rPr>
              <a:t>确有特殊困难，无法继续在本校学习的，可以申请转学。</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研究生转学，需经转入与转出学校同意，由转出学校报所在地省级教育行政部门确认转学理由正当，可以办理转学手续；跨省转学者由转出地省级教育行政</a:t>
            </a:r>
            <a:r>
              <a:rPr lang="zh-CN" altLang="zh-CN" sz="2400" b="1" dirty="0" smtClean="0">
                <a:solidFill>
                  <a:schemeClr val="tx2"/>
                </a:solidFill>
                <a:latin typeface="华文仿宋" pitchFamily="2" charset="-122"/>
                <a:ea typeface="华文仿宋" pitchFamily="2" charset="-122"/>
                <a:cs typeface="+mn-cs"/>
              </a:rPr>
              <a:t>部门</a:t>
            </a:r>
            <a:r>
              <a:rPr lang="zh-CN" altLang="en-US" sz="2400" b="1" dirty="0" smtClean="0">
                <a:solidFill>
                  <a:schemeClr val="tx2"/>
                </a:solidFill>
                <a:latin typeface="华文仿宋" pitchFamily="2" charset="-122"/>
                <a:ea typeface="华文仿宋" pitchFamily="2" charset="-122"/>
                <a:cs typeface="+mn-cs"/>
              </a:rPr>
              <a:t>协</a:t>
            </a:r>
            <a:r>
              <a:rPr lang="zh-CN" altLang="zh-CN" sz="2400" b="1" dirty="0" smtClean="0">
                <a:solidFill>
                  <a:schemeClr val="tx2"/>
                </a:solidFill>
                <a:latin typeface="华文仿宋" pitchFamily="2" charset="-122"/>
                <a:ea typeface="华文仿宋" pitchFamily="2" charset="-122"/>
                <a:cs typeface="+mn-cs"/>
              </a:rPr>
              <a:t>商</a:t>
            </a:r>
            <a:r>
              <a:rPr lang="zh-CN" altLang="zh-CN" sz="2400" b="1" dirty="0">
                <a:solidFill>
                  <a:schemeClr val="tx2"/>
                </a:solidFill>
                <a:latin typeface="华文仿宋" pitchFamily="2" charset="-122"/>
                <a:ea typeface="华文仿宋" pitchFamily="2" charset="-122"/>
                <a:cs typeface="+mn-cs"/>
              </a:rPr>
              <a:t>转入地省级教育行政部门，按转学条件确认后办理转学手续。</a:t>
            </a:r>
            <a:endParaRPr lang="en-US" altLang="zh-CN" sz="2400" b="1" dirty="0">
              <a:solidFill>
                <a:schemeClr val="tx2"/>
              </a:solidFill>
              <a:latin typeface="华文仿宋" pitchFamily="2" charset="-122"/>
              <a:ea typeface="华文仿宋" pitchFamily="2" charset="-122"/>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转导师、转专业、转学</a:t>
            </a:r>
          </a:p>
        </p:txBody>
      </p:sp>
      <p:sp>
        <p:nvSpPr>
          <p:cNvPr id="3" name="内容占位符 2"/>
          <p:cNvSpPr>
            <a:spLocks noGrp="1"/>
          </p:cNvSpPr>
          <p:nvPr>
            <p:ph idx="1"/>
          </p:nvPr>
        </p:nvSpPr>
        <p:spPr/>
        <p:txBody>
          <a:bodyPr/>
          <a:lstStyle/>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研究生有下列情形之一，不得转学：</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1.</a:t>
            </a:r>
            <a:r>
              <a:rPr lang="zh-CN" altLang="zh-CN" sz="1600" b="1" dirty="0">
                <a:solidFill>
                  <a:schemeClr val="tx2"/>
                </a:solidFill>
                <a:latin typeface="华文仿宋" pitchFamily="2" charset="-122"/>
                <a:ea typeface="华文仿宋" pitchFamily="2" charset="-122"/>
              </a:rPr>
              <a:t>入学未满一学期的；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2.</a:t>
            </a:r>
            <a:r>
              <a:rPr lang="zh-CN" altLang="zh-CN" sz="1600" b="1" dirty="0">
                <a:solidFill>
                  <a:schemeClr val="tx2"/>
                </a:solidFill>
                <a:latin typeface="华文仿宋" pitchFamily="2" charset="-122"/>
                <a:ea typeface="华文仿宋" pitchFamily="2" charset="-122"/>
              </a:rPr>
              <a:t>招生时确定为定向、委托培养的；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3.</a:t>
            </a:r>
            <a:r>
              <a:rPr lang="zh-CN" altLang="zh-CN" sz="1600" b="1" dirty="0">
                <a:solidFill>
                  <a:schemeClr val="tx2"/>
                </a:solidFill>
                <a:latin typeface="华文仿宋" pitchFamily="2" charset="-122"/>
                <a:ea typeface="华文仿宋" pitchFamily="2" charset="-122"/>
              </a:rPr>
              <a:t>应予退学的；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4.</a:t>
            </a:r>
            <a:r>
              <a:rPr lang="zh-CN" altLang="zh-CN" sz="1600" b="1" dirty="0">
                <a:solidFill>
                  <a:schemeClr val="tx2"/>
                </a:solidFill>
                <a:latin typeface="华文仿宋" pitchFamily="2" charset="-122"/>
                <a:ea typeface="华文仿宋" pitchFamily="2" charset="-122"/>
              </a:rPr>
              <a:t>其他无正当理由的。</a:t>
            </a: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研究生转学，必须在第一学年内办理。</a:t>
            </a:r>
            <a:endParaRPr lang="zh-CN" altLang="en-US" sz="2400" b="1" dirty="0">
              <a:solidFill>
                <a:schemeClr val="tx2"/>
              </a:solidFill>
              <a:latin typeface="华文仿宋" pitchFamily="2" charset="-122"/>
              <a:ea typeface="华文仿宋" pitchFamily="2" charset="-122"/>
              <a:cs typeface="+mn-cs"/>
            </a:endParaRPr>
          </a:p>
          <a:p>
            <a:pPr>
              <a:defRPr/>
            </a:pPr>
            <a:endParaRPr lang="zh-CN" altLang="en-US" sz="2400" b="1" dirty="0">
              <a:solidFill>
                <a:schemeClr val="tx2"/>
              </a:solidFill>
              <a:latin typeface="华文仿宋" pitchFamily="2" charset="-122"/>
              <a:ea typeface="华文仿宋"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休学、复学</a:t>
            </a:r>
          </a:p>
        </p:txBody>
      </p:sp>
      <p:sp>
        <p:nvSpPr>
          <p:cNvPr id="3" name="内容占位符 2"/>
          <p:cNvSpPr>
            <a:spLocks noGrp="1"/>
          </p:cNvSpPr>
          <p:nvPr>
            <p:ph idx="1"/>
          </p:nvPr>
        </p:nvSpPr>
        <p:spPr/>
        <p:txBody>
          <a:bodyPr/>
          <a:lstStyle/>
          <a:p>
            <a:pPr>
              <a:buClr>
                <a:srgbClr val="C00000"/>
              </a:buClr>
              <a:buFont typeface="Wingdings" panose="05000000000000000000" pitchFamily="2" charset="2"/>
              <a:buChar char="n"/>
              <a:defRPr/>
            </a:pPr>
            <a:r>
              <a:rPr lang="zh-CN" altLang="en-US" dirty="0">
                <a:latin typeface="仿宋" panose="02010609060101010101" pitchFamily="49" charset="-122"/>
                <a:ea typeface="仿宋" panose="02010609060101010101" pitchFamily="49" charset="-122"/>
              </a:rPr>
              <a:t>休学与复学</a:t>
            </a:r>
            <a:endParaRPr lang="en-US" altLang="zh-CN" dirty="0">
              <a:latin typeface="仿宋" panose="02010609060101010101" pitchFamily="49" charset="-122"/>
              <a:ea typeface="仿宋" panose="02010609060101010101" pitchFamily="49"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研究生有下列情况之一者，应予休学：</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1</a:t>
            </a:r>
            <a:r>
              <a:rPr lang="zh-CN" altLang="zh-CN" sz="1600" b="1" dirty="0">
                <a:solidFill>
                  <a:schemeClr val="tx2"/>
                </a:solidFill>
                <a:latin typeface="华文仿宋" pitchFamily="2" charset="-122"/>
                <a:ea typeface="华文仿宋" pitchFamily="2" charset="-122"/>
              </a:rPr>
              <a:t>．因病经学校指定医院认定应当休学者；</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2</a:t>
            </a:r>
            <a:r>
              <a:rPr lang="zh-CN" altLang="zh-CN" sz="1600" b="1" dirty="0">
                <a:solidFill>
                  <a:schemeClr val="tx2"/>
                </a:solidFill>
                <a:latin typeface="华文仿宋" pitchFamily="2" charset="-122"/>
                <a:ea typeface="华文仿宋" pitchFamily="2" charset="-122"/>
              </a:rPr>
              <a:t>．经批准，以学生身份创业或到用人单位全职实习者；</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3</a:t>
            </a:r>
            <a:r>
              <a:rPr lang="zh-CN" altLang="zh-CN" sz="1600" b="1" dirty="0">
                <a:solidFill>
                  <a:schemeClr val="tx2"/>
                </a:solidFill>
                <a:latin typeface="华文仿宋" pitchFamily="2" charset="-122"/>
                <a:ea typeface="华文仿宋" pitchFamily="2" charset="-122"/>
              </a:rPr>
              <a:t>．研究生因事需请假达一个学期三分之一以上者；</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4. </a:t>
            </a:r>
            <a:r>
              <a:rPr lang="en-US" altLang="zh-CN" sz="1600" b="1" dirty="0" smtClean="0">
                <a:solidFill>
                  <a:schemeClr val="tx2"/>
                </a:solidFill>
                <a:latin typeface="华文仿宋" pitchFamily="2" charset="-122"/>
                <a:ea typeface="华文仿宋" pitchFamily="2" charset="-122"/>
              </a:rPr>
              <a:t>  </a:t>
            </a:r>
            <a:r>
              <a:rPr lang="zh-CN" altLang="zh-CN" sz="1600" b="1" dirty="0" smtClean="0">
                <a:solidFill>
                  <a:schemeClr val="tx2"/>
                </a:solidFill>
                <a:latin typeface="华文仿宋" pitchFamily="2" charset="-122"/>
                <a:ea typeface="华文仿宋" pitchFamily="2" charset="-122"/>
              </a:rPr>
              <a:t>因</a:t>
            </a:r>
            <a:r>
              <a:rPr lang="zh-CN" altLang="zh-CN" sz="1600" b="1" dirty="0">
                <a:solidFill>
                  <a:schemeClr val="tx2"/>
                </a:solidFill>
                <a:latin typeface="华文仿宋" pitchFamily="2" charset="-122"/>
                <a:ea typeface="华文仿宋" pitchFamily="2" charset="-122"/>
              </a:rPr>
              <a:t>特殊原因（如怀孕、生育等）需中断学业者；</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5</a:t>
            </a:r>
            <a:r>
              <a:rPr lang="en-US" altLang="zh-CN" sz="1600" b="1" dirty="0" smtClean="0">
                <a:solidFill>
                  <a:schemeClr val="tx2"/>
                </a:solidFill>
                <a:latin typeface="华文仿宋" pitchFamily="2" charset="-122"/>
                <a:ea typeface="华文仿宋" pitchFamily="2" charset="-122"/>
              </a:rPr>
              <a:t>.   </a:t>
            </a:r>
            <a:r>
              <a:rPr lang="zh-CN" altLang="zh-CN" sz="1600" b="1" dirty="0" smtClean="0">
                <a:solidFill>
                  <a:schemeClr val="tx2"/>
                </a:solidFill>
                <a:latin typeface="华文仿宋" pitchFamily="2" charset="-122"/>
                <a:ea typeface="华文仿宋" pitchFamily="2" charset="-122"/>
              </a:rPr>
              <a:t>其他</a:t>
            </a:r>
            <a:r>
              <a:rPr lang="zh-CN" altLang="zh-CN" sz="1600" b="1" dirty="0">
                <a:solidFill>
                  <a:schemeClr val="tx2"/>
                </a:solidFill>
                <a:latin typeface="华文仿宋" pitchFamily="2" charset="-122"/>
                <a:ea typeface="华文仿宋" pitchFamily="2" charset="-122"/>
              </a:rPr>
              <a:t>学校认为应当休学者。</a:t>
            </a: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a:solidFill>
                  <a:schemeClr val="tx2"/>
                </a:solidFill>
                <a:latin typeface="华文仿宋" pitchFamily="2" charset="-122"/>
                <a:ea typeface="华文仿宋" pitchFamily="2" charset="-122"/>
                <a:cs typeface="+mn-cs"/>
              </a:rPr>
              <a:t>程序：</a:t>
            </a:r>
            <a:r>
              <a:rPr lang="zh-CN" altLang="zh-CN" sz="2400" b="1" dirty="0">
                <a:solidFill>
                  <a:schemeClr val="tx2"/>
                </a:solidFill>
                <a:latin typeface="华文仿宋" pitchFamily="2" charset="-122"/>
                <a:ea typeface="华文仿宋" pitchFamily="2" charset="-122"/>
                <a:cs typeface="+mn-cs"/>
              </a:rPr>
              <a:t>本人申请</a:t>
            </a:r>
            <a:r>
              <a:rPr lang="en-US" altLang="zh-CN" sz="2400" b="1" dirty="0">
                <a:solidFill>
                  <a:schemeClr val="tx2"/>
                </a:solidFill>
                <a:latin typeface="华文仿宋" pitchFamily="2" charset="-122"/>
                <a:ea typeface="华文仿宋" pitchFamily="2" charset="-122"/>
                <a:cs typeface="+mn-cs"/>
              </a:rPr>
              <a:t>+</a:t>
            </a:r>
            <a:r>
              <a:rPr lang="zh-CN" altLang="en-US" sz="2400" b="1" dirty="0">
                <a:solidFill>
                  <a:schemeClr val="tx2"/>
                </a:solidFill>
                <a:latin typeface="华文仿宋" pitchFamily="2" charset="-122"/>
                <a:ea typeface="华文仿宋" pitchFamily="2" charset="-122"/>
                <a:cs typeface="+mn-cs"/>
              </a:rPr>
              <a:t>院系签报</a:t>
            </a:r>
            <a:r>
              <a:rPr lang="en-US" altLang="zh-CN" sz="2400" b="1" dirty="0">
                <a:solidFill>
                  <a:schemeClr val="tx2"/>
                </a:solidFill>
                <a:latin typeface="华文仿宋" pitchFamily="2" charset="-122"/>
                <a:ea typeface="华文仿宋" pitchFamily="2" charset="-122"/>
                <a:cs typeface="+mn-cs"/>
              </a:rPr>
              <a:t>+</a:t>
            </a:r>
            <a:r>
              <a:rPr lang="zh-CN" altLang="en-US" sz="2400" b="1" dirty="0">
                <a:solidFill>
                  <a:schemeClr val="tx2"/>
                </a:solidFill>
                <a:latin typeface="华文仿宋" pitchFamily="2" charset="-122"/>
                <a:ea typeface="华文仿宋" pitchFamily="2" charset="-122"/>
                <a:cs typeface="+mn-cs"/>
              </a:rPr>
              <a:t>学校审批</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批准后一周内办理休学手续。</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zh-CN" altLang="en-US" sz="2400" b="1" dirty="0">
              <a:solidFill>
                <a:schemeClr val="tx2"/>
              </a:solidFill>
              <a:latin typeface="华文仿宋" pitchFamily="2" charset="-122"/>
              <a:ea typeface="华文仿宋" pitchFamily="2"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休学、复学</a:t>
            </a:r>
          </a:p>
        </p:txBody>
      </p:sp>
      <p:sp>
        <p:nvSpPr>
          <p:cNvPr id="3" name="内容占位符 2"/>
          <p:cNvSpPr>
            <a:spLocks noGrp="1"/>
          </p:cNvSpPr>
          <p:nvPr>
            <p:ph idx="1"/>
          </p:nvPr>
        </p:nvSpPr>
        <p:spPr/>
        <p:txBody>
          <a:bodyPr/>
          <a:lstStyle/>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休学期满要求复学者，应于期满前十五天内，书面向学校提出申请经批准后，办理复学手续。</a:t>
            </a:r>
            <a:endParaRPr lang="en-US" altLang="zh-CN" sz="2400" b="1" dirty="0">
              <a:solidFill>
                <a:schemeClr val="tx2"/>
              </a:solidFill>
              <a:latin typeface="华文仿宋" pitchFamily="2" charset="-122"/>
              <a:ea typeface="华文仿宋" pitchFamily="2"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cs typeface="+mn-cs"/>
              </a:rPr>
              <a:t>因病休学的研究生申请复学时，必须持二级甲等医院以上医院证明、并经学校指定医院复查，确认能正常学习的，经学校批准，方可复学。复查不合格者，应继续休学或退学。</a:t>
            </a:r>
          </a:p>
          <a:p>
            <a:pPr lvl="1">
              <a:lnSpc>
                <a:spcPct val="130000"/>
              </a:lnSpc>
              <a:buClr>
                <a:srgbClr val="C00000"/>
              </a:buClr>
              <a:buSzPct val="75000"/>
              <a:buFont typeface="Wingdings" pitchFamily="2" charset="2"/>
              <a:buChar char="–"/>
              <a:defRPr/>
            </a:pPr>
            <a:endParaRPr lang="zh-CN" altLang="en-US" sz="1600" b="1" dirty="0">
              <a:solidFill>
                <a:schemeClr val="tx2"/>
              </a:solidFill>
              <a:latin typeface="华文仿宋" pitchFamily="2" charset="-122"/>
              <a:ea typeface="华文仿宋"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标题 1"/>
          <p:cNvSpPr>
            <a:spLocks noGrp="1"/>
          </p:cNvSpPr>
          <p:nvPr>
            <p:ph type="title"/>
          </p:nvPr>
        </p:nvSpPr>
        <p:spPr bwMode="auto">
          <a:xfrm>
            <a:off x="457200" y="23813"/>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休学、复学</a:t>
            </a:r>
          </a:p>
        </p:txBody>
      </p:sp>
      <p:sp>
        <p:nvSpPr>
          <p:cNvPr id="3" name="内容占位符 2"/>
          <p:cNvSpPr>
            <a:spLocks noGrp="1"/>
          </p:cNvSpPr>
          <p:nvPr>
            <p:ph idx="1"/>
          </p:nvPr>
        </p:nvSpPr>
        <p:spPr>
          <a:xfrm>
            <a:off x="457200" y="1484313"/>
            <a:ext cx="8229600" cy="4525962"/>
          </a:xfrm>
        </p:spPr>
        <p:txBody>
          <a:bodyPr vert="horz" wrap="square" lIns="91440" tIns="45720" rIns="91440" bIns="45720" numCol="1" anchor="t" anchorCtr="0" compatLnSpc="1">
            <a:prstTxWarp prst="textNoShape">
              <a:avLst/>
            </a:prstTxWarp>
          </a:bodyPr>
          <a:lstStyle/>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zh-CN" sz="2400" b="1" smtClean="0">
                <a:solidFill>
                  <a:schemeClr val="tx2"/>
                </a:solidFill>
                <a:latin typeface="华文仿宋" pitchFamily="2" charset="-122"/>
                <a:ea typeface="华文仿宋" pitchFamily="2" charset="-122"/>
              </a:rPr>
              <a:t>学校发现研究生出现符合休学的情形而向该生发出办理休学手续通知时，研究生应在接到学校通知后一周内办理休学手续离校。逾期不办理休学者，视作已处于休学状态，由学校直接执行其休学程序，要求研究生离校。</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zh-CN" sz="2400" b="1" smtClean="0">
                <a:solidFill>
                  <a:schemeClr val="tx2"/>
                </a:solidFill>
                <a:latin typeface="华文仿宋" pitchFamily="2" charset="-122"/>
                <a:ea typeface="华文仿宋" pitchFamily="2" charset="-122"/>
              </a:rPr>
              <a:t>研究生休学时间按学期计算，以一学期为最小单位。休学一般累计不得超过两学期</a:t>
            </a:r>
            <a:r>
              <a:rPr lang="en-US" altLang="zh-CN" sz="2400" b="1" smtClean="0">
                <a:solidFill>
                  <a:schemeClr val="tx2"/>
                </a:solidFill>
                <a:latin typeface="华文仿宋" pitchFamily="2" charset="-122"/>
                <a:ea typeface="华文仿宋" pitchFamily="2" charset="-122"/>
              </a:rPr>
              <a:t>,</a:t>
            </a:r>
            <a:r>
              <a:rPr lang="zh-CN" altLang="zh-CN" sz="2400" b="1" smtClean="0">
                <a:solidFill>
                  <a:srgbClr val="FF0000"/>
                </a:solidFill>
                <a:latin typeface="华文仿宋" pitchFamily="2" charset="-122"/>
                <a:ea typeface="华文仿宋" pitchFamily="2" charset="-122"/>
              </a:rPr>
              <a:t>在学年限（含休学）不得超过学校规定的最长学习年限</a:t>
            </a:r>
            <a:r>
              <a:rPr lang="zh-CN" altLang="zh-CN" sz="2400" b="1" smtClean="0">
                <a:solidFill>
                  <a:schemeClr val="tx2"/>
                </a:solidFill>
                <a:latin typeface="华文仿宋" pitchFamily="2" charset="-122"/>
                <a:ea typeface="华文仿宋" pitchFamily="2" charset="-122"/>
              </a:rPr>
              <a:t>。</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endParaRPr lang="zh-CN" altLang="zh-CN" sz="2000" b="1" smtClean="0">
              <a:solidFill>
                <a:schemeClr val="tx2"/>
              </a:solidFill>
              <a:latin typeface="华文仿宋" pitchFamily="2" charset="-122"/>
              <a:ea typeface="华文仿宋" pitchFamily="2" charset="-122"/>
            </a:endParaRPr>
          </a:p>
          <a:p>
            <a:endParaRPr lang="zh-CN" alt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休学、复学</a:t>
            </a:r>
            <a:endParaRPr lang="zh-CN" altLang="en-US" smtClean="0"/>
          </a:p>
        </p:txBody>
      </p:sp>
      <p:sp>
        <p:nvSpPr>
          <p:cNvPr id="55298" name="内容占位符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zh-CN" sz="2400" b="1" smtClean="0">
                <a:solidFill>
                  <a:schemeClr val="tx2"/>
                </a:solidFill>
                <a:latin typeface="华文仿宋" pitchFamily="2" charset="-122"/>
                <a:ea typeface="华文仿宋" pitchFamily="2" charset="-122"/>
              </a:rPr>
              <a:t>休学期满要求复学者，应于期满前十五天内，书面向学校提出申请经批准后，办理复学手续。</a:t>
            </a:r>
            <a:endParaRPr lang="en-US" altLang="zh-CN" sz="2400" b="1"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pPr>
            <a:r>
              <a:rPr lang="zh-CN" altLang="zh-CN" sz="2400" b="1" smtClean="0">
                <a:solidFill>
                  <a:schemeClr val="tx2"/>
                </a:solidFill>
                <a:latin typeface="华文仿宋" pitchFamily="2" charset="-122"/>
                <a:ea typeface="华文仿宋" pitchFamily="2" charset="-122"/>
              </a:rPr>
              <a:t>研究生休学期间保留学籍，但不予注册。休学研究生不享受在校注册研究生待遇</a:t>
            </a:r>
            <a:r>
              <a:rPr lang="zh-CN" altLang="en-US" sz="2400" b="1" smtClean="0">
                <a:solidFill>
                  <a:schemeClr val="tx2"/>
                </a:solidFill>
                <a:latin typeface="华文仿宋" pitchFamily="2" charset="-122"/>
                <a:ea typeface="华文仿宋" pitchFamily="2" charset="-122"/>
              </a:rPr>
              <a:t>。</a:t>
            </a:r>
            <a:endParaRPr lang="en-US" altLang="zh-CN" sz="2400" b="1" smtClean="0">
              <a:solidFill>
                <a:schemeClr val="tx2"/>
              </a:solidFill>
              <a:latin typeface="华文仿宋" pitchFamily="2" charset="-122"/>
              <a:ea typeface="华文仿宋" pitchFamily="2" charset="-122"/>
            </a:endParaRPr>
          </a:p>
          <a:p>
            <a:endParaRPr lang="zh-CN" alt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退学</a:t>
            </a:r>
            <a:endParaRPr lang="zh-CN" altLang="en-US" smtClean="0"/>
          </a:p>
        </p:txBody>
      </p:sp>
      <p:sp>
        <p:nvSpPr>
          <p:cNvPr id="3" name="内容占位符 2"/>
          <p:cNvSpPr>
            <a:spLocks noGrp="1"/>
          </p:cNvSpPr>
          <p:nvPr>
            <p:ph idx="1"/>
          </p:nvPr>
        </p:nvSpPr>
        <p:spPr/>
        <p:txBody>
          <a:bodyPr/>
          <a:lstStyle/>
          <a:p>
            <a:pPr marL="342900" lvl="1" indent="-342900">
              <a:lnSpc>
                <a:spcPct val="130000"/>
              </a:lnSpc>
              <a:buClr>
                <a:srgbClr val="C00000"/>
              </a:buClr>
              <a:buSzPct val="75000"/>
              <a:buFont typeface="Wingdings" panose="05000000000000000000" pitchFamily="2" charset="2"/>
              <a:buChar char="n"/>
              <a:defRPr/>
            </a:pPr>
            <a:r>
              <a:rPr lang="zh-CN" altLang="en-US" sz="3200" dirty="0">
                <a:latin typeface="仿宋" panose="02010609060101010101" pitchFamily="49" charset="-122"/>
                <a:ea typeface="仿宋" panose="02010609060101010101" pitchFamily="49" charset="-122"/>
                <a:cs typeface="+mn-cs"/>
              </a:rPr>
              <a:t>退学</a:t>
            </a:r>
            <a:endParaRPr lang="en-US" altLang="zh-CN" sz="3200" dirty="0">
              <a:latin typeface="仿宋" panose="02010609060101010101" pitchFamily="49" charset="-122"/>
              <a:ea typeface="仿宋" panose="02010609060101010101" pitchFamily="49"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rPr>
              <a:t>研究生有下列情况之一，应予退学：</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1.</a:t>
            </a:r>
            <a:r>
              <a:rPr lang="zh-CN" altLang="zh-CN" sz="1600" b="1" dirty="0">
                <a:solidFill>
                  <a:schemeClr val="tx2"/>
                </a:solidFill>
                <a:latin typeface="华文仿宋" pitchFamily="2" charset="-122"/>
                <a:ea typeface="华文仿宋" pitchFamily="2" charset="-122"/>
              </a:rPr>
              <a:t>学业成绩未达到学校要求或在学校规定年限内（含休学）未完成学业的；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2.</a:t>
            </a:r>
            <a:r>
              <a:rPr lang="zh-CN" altLang="zh-CN" sz="1600" b="1" dirty="0">
                <a:solidFill>
                  <a:schemeClr val="tx2"/>
                </a:solidFill>
                <a:latin typeface="华文仿宋" pitchFamily="2" charset="-122"/>
                <a:ea typeface="华文仿宋" pitchFamily="2" charset="-122"/>
              </a:rPr>
              <a:t>休学期满，在学校规定期限内未提出复学申请或者申请复学经复查不合格的；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3.</a:t>
            </a:r>
            <a:r>
              <a:rPr lang="zh-CN" altLang="zh-CN" sz="1600" b="1" dirty="0">
                <a:solidFill>
                  <a:schemeClr val="tx2"/>
                </a:solidFill>
                <a:latin typeface="华文仿宋" pitchFamily="2" charset="-122"/>
                <a:ea typeface="华文仿宋" pitchFamily="2" charset="-122"/>
              </a:rPr>
              <a:t>经学校指定医院诊断，患有疾病或者意外伤残无法继续在校学习的</a:t>
            </a:r>
            <a:r>
              <a:rPr lang="zh-CN" altLang="zh-CN" sz="1600" b="1" dirty="0" smtClean="0">
                <a:solidFill>
                  <a:schemeClr val="tx2"/>
                </a:solidFill>
                <a:latin typeface="华文仿宋" pitchFamily="2" charset="-122"/>
                <a:ea typeface="华文仿宋" pitchFamily="2" charset="-122"/>
              </a:rPr>
              <a:t>；</a:t>
            </a:r>
            <a:endParaRPr lang="en-US" altLang="zh-CN" sz="1600" b="1" dirty="0" smtClean="0">
              <a:solidFill>
                <a:schemeClr val="tx2"/>
              </a:solidFill>
              <a:latin typeface="华文仿宋" pitchFamily="2" charset="-122"/>
              <a:ea typeface="华文仿宋" pitchFamily="2" charset="-122"/>
            </a:endParaRP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4.</a:t>
            </a:r>
            <a:r>
              <a:rPr lang="zh-CN" altLang="zh-CN" sz="1600" b="1" dirty="0">
                <a:solidFill>
                  <a:schemeClr val="tx2"/>
                </a:solidFill>
                <a:latin typeface="华文仿宋" pitchFamily="2" charset="-122"/>
                <a:ea typeface="华文仿宋" pitchFamily="2" charset="-122"/>
              </a:rPr>
              <a:t>未经批准离校超过两周，或连续两周未参加学校规定的教学活动的；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5.</a:t>
            </a:r>
            <a:r>
              <a:rPr lang="zh-CN" altLang="zh-CN" sz="1600" b="1" dirty="0">
                <a:solidFill>
                  <a:schemeClr val="tx2"/>
                </a:solidFill>
                <a:latin typeface="华文仿宋" pitchFamily="2" charset="-122"/>
                <a:ea typeface="华文仿宋" pitchFamily="2" charset="-122"/>
              </a:rPr>
              <a:t>超过学校规定期限未注册而又无正当事由的；</a:t>
            </a:r>
          </a:p>
          <a:p>
            <a:pPr lvl="1">
              <a:lnSpc>
                <a:spcPct val="130000"/>
              </a:lnSpc>
              <a:buClr>
                <a:srgbClr val="C00000"/>
              </a:buClr>
              <a:buSzPct val="75000"/>
              <a:buFont typeface="Wingdings" pitchFamily="2" charset="2"/>
              <a:buChar char="–"/>
              <a:defRPr/>
            </a:pPr>
            <a:r>
              <a:rPr lang="en-US" altLang="zh-CN" sz="1600" b="1" dirty="0">
                <a:solidFill>
                  <a:schemeClr val="tx2"/>
                </a:solidFill>
                <a:latin typeface="华文仿宋" pitchFamily="2" charset="-122"/>
                <a:ea typeface="华文仿宋" pitchFamily="2" charset="-122"/>
              </a:rPr>
              <a:t>6.</a:t>
            </a:r>
            <a:r>
              <a:rPr lang="zh-CN" altLang="zh-CN" sz="1600" b="1" dirty="0">
                <a:solidFill>
                  <a:schemeClr val="tx2"/>
                </a:solidFill>
                <a:latin typeface="华文仿宋" pitchFamily="2" charset="-122"/>
                <a:ea typeface="华文仿宋" pitchFamily="2" charset="-122"/>
              </a:rPr>
              <a:t>本人申请退学的</a:t>
            </a:r>
            <a:r>
              <a:rPr lang="zh-CN" altLang="zh-CN" sz="1600" b="1" dirty="0" smtClean="0">
                <a:solidFill>
                  <a:schemeClr val="tx2"/>
                </a:solidFill>
                <a:latin typeface="华文仿宋" pitchFamily="2" charset="-122"/>
                <a:ea typeface="华文仿宋" pitchFamily="2" charset="-122"/>
              </a:rPr>
              <a:t>。</a:t>
            </a:r>
            <a:endParaRPr lang="zh-CN" altLang="zh-CN" sz="1600" b="1" dirty="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400" b="1" dirty="0">
                <a:solidFill>
                  <a:schemeClr val="tx2"/>
                </a:solidFill>
                <a:latin typeface="华文仿宋" pitchFamily="2" charset="-122"/>
                <a:ea typeface="华文仿宋" pitchFamily="2" charset="-122"/>
              </a:rPr>
              <a:t>退学者自批准之日起不再享受在校研究生的一切待遇，且必须在两周内离校。</a:t>
            </a: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zh-CN" altLang="en-US" sz="2000" b="1" dirty="0">
              <a:solidFill>
                <a:schemeClr val="tx2"/>
              </a:solidFill>
              <a:latin typeface="华文仿宋" pitchFamily="2" charset="-122"/>
              <a:ea typeface="华文仿宋"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毕业、结业、肄业</a:t>
            </a:r>
            <a:endParaRPr lang="zh-CN" altLang="en-US" smtClean="0"/>
          </a:p>
        </p:txBody>
      </p:sp>
      <p:sp>
        <p:nvSpPr>
          <p:cNvPr id="3" name="内容占位符 2"/>
          <p:cNvSpPr>
            <a:spLocks noGrp="1"/>
          </p:cNvSpPr>
          <p:nvPr>
            <p:ph idx="1"/>
          </p:nvPr>
        </p:nvSpPr>
        <p:spPr>
          <a:xfrm>
            <a:off x="457200" y="1268413"/>
            <a:ext cx="8229600" cy="5256212"/>
          </a:xfrm>
        </p:spPr>
        <p:txBody>
          <a:bodyPr/>
          <a:lstStyle/>
          <a:p>
            <a:pPr marL="342900" lvl="1" indent="-342900">
              <a:lnSpc>
                <a:spcPct val="130000"/>
              </a:lnSpc>
              <a:buClr>
                <a:srgbClr val="C00000"/>
              </a:buClr>
              <a:buSzPct val="75000"/>
              <a:buFont typeface="Wingdings" panose="05000000000000000000" pitchFamily="2" charset="2"/>
              <a:buChar char="n"/>
              <a:defRPr/>
            </a:pPr>
            <a:r>
              <a:rPr lang="zh-CN" altLang="en-US" sz="3200" dirty="0">
                <a:latin typeface="仿宋" panose="02010609060101010101" pitchFamily="49" charset="-122"/>
                <a:ea typeface="仿宋" panose="02010609060101010101" pitchFamily="49" charset="-122"/>
                <a:cs typeface="+mn-cs"/>
              </a:rPr>
              <a:t>毕业、结业与肄业</a:t>
            </a:r>
            <a:endParaRPr lang="en-US" altLang="zh-CN" sz="3200" dirty="0">
              <a:latin typeface="仿宋" panose="02010609060101010101" pitchFamily="49" charset="-122"/>
              <a:ea typeface="仿宋" panose="02010609060101010101" pitchFamily="49" charset="-122"/>
              <a:cs typeface="+mn-cs"/>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rPr>
              <a:t>毕业：修满规定学分</a:t>
            </a:r>
            <a:r>
              <a:rPr lang="en-US" altLang="zh-CN" sz="2400" b="1" dirty="0" smtClean="0">
                <a:solidFill>
                  <a:schemeClr val="tx2"/>
                </a:solidFill>
                <a:latin typeface="华文仿宋" pitchFamily="2" charset="-122"/>
                <a:ea typeface="华文仿宋" pitchFamily="2" charset="-122"/>
              </a:rPr>
              <a:t>+</a:t>
            </a:r>
            <a:r>
              <a:rPr lang="zh-CN" altLang="en-US" sz="2400" b="1" dirty="0" smtClean="0">
                <a:solidFill>
                  <a:schemeClr val="tx2"/>
                </a:solidFill>
                <a:latin typeface="华文仿宋" pitchFamily="2" charset="-122"/>
                <a:ea typeface="华文仿宋" pitchFamily="2" charset="-122"/>
              </a:rPr>
              <a:t>通过论文答辩</a:t>
            </a:r>
            <a:r>
              <a:rPr lang="en-US" altLang="zh-CN" sz="2400" b="1" dirty="0" smtClean="0">
                <a:solidFill>
                  <a:schemeClr val="tx2"/>
                </a:solidFill>
                <a:latin typeface="华文仿宋" pitchFamily="2" charset="-122"/>
                <a:ea typeface="华文仿宋" pitchFamily="2" charset="-122"/>
              </a:rPr>
              <a:t>+</a:t>
            </a:r>
            <a:r>
              <a:rPr lang="zh-CN" altLang="en-US" sz="2400" b="1" dirty="0" smtClean="0">
                <a:solidFill>
                  <a:schemeClr val="tx2"/>
                </a:solidFill>
                <a:latin typeface="华文仿宋" pitchFamily="2" charset="-122"/>
                <a:ea typeface="华文仿宋" pitchFamily="2" charset="-122"/>
              </a:rPr>
              <a:t>德、体合格</a:t>
            </a:r>
            <a:endParaRPr lang="en-US" altLang="zh-CN" sz="2400" b="1" dirty="0" smtClean="0">
              <a:solidFill>
                <a:schemeClr val="tx2"/>
              </a:solidFill>
              <a:latin typeface="华文仿宋" pitchFamily="2" charset="-122"/>
              <a:ea typeface="华文仿宋" pitchFamily="2" charset="-122"/>
            </a:endParaRPr>
          </a:p>
          <a:p>
            <a:pPr lvl="2"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000" b="1" dirty="0" smtClean="0">
                <a:solidFill>
                  <a:schemeClr val="tx2"/>
                </a:solidFill>
                <a:latin typeface="华文仿宋" pitchFamily="2" charset="-122"/>
                <a:ea typeface="华文仿宋" pitchFamily="2" charset="-122"/>
              </a:rPr>
              <a:t>毕业生</a:t>
            </a:r>
            <a:r>
              <a:rPr lang="zh-CN" altLang="zh-CN" sz="2000" b="1" dirty="0">
                <a:solidFill>
                  <a:schemeClr val="tx2"/>
                </a:solidFill>
                <a:latin typeface="华文仿宋" pitchFamily="2" charset="-122"/>
                <a:ea typeface="华文仿宋" pitchFamily="2" charset="-122"/>
              </a:rPr>
              <a:t>可按照学位授予的相关规定申请学位。</a:t>
            </a:r>
            <a:endParaRPr lang="en-US" altLang="zh-CN" sz="2000" b="1" dirty="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rPr>
              <a:t>结业：</a:t>
            </a:r>
            <a:r>
              <a:rPr lang="zh-CN" altLang="zh-CN" sz="2400" b="1" dirty="0" smtClean="0">
                <a:solidFill>
                  <a:schemeClr val="tx2"/>
                </a:solidFill>
                <a:latin typeface="华文仿宋" pitchFamily="2" charset="-122"/>
                <a:ea typeface="华文仿宋" pitchFamily="2" charset="-122"/>
              </a:rPr>
              <a:t>在</a:t>
            </a:r>
            <a:r>
              <a:rPr lang="zh-CN" altLang="zh-CN" sz="2400" b="1" dirty="0">
                <a:solidFill>
                  <a:schemeClr val="tx2"/>
                </a:solidFill>
                <a:latin typeface="华文仿宋" pitchFamily="2" charset="-122"/>
                <a:ea typeface="华文仿宋" pitchFamily="2" charset="-122"/>
              </a:rPr>
              <a:t>最长的学习年限内，</a:t>
            </a:r>
            <a:r>
              <a:rPr lang="zh-CN" altLang="zh-CN" sz="2400" b="1" dirty="0" smtClean="0">
                <a:solidFill>
                  <a:schemeClr val="tx2"/>
                </a:solidFill>
                <a:latin typeface="华文仿宋" pitchFamily="2" charset="-122"/>
                <a:ea typeface="华文仿宋" pitchFamily="2" charset="-122"/>
              </a:rPr>
              <a:t>修完</a:t>
            </a:r>
            <a:r>
              <a:rPr lang="zh-CN" altLang="en-US" sz="2400" b="1" dirty="0" smtClean="0">
                <a:solidFill>
                  <a:schemeClr val="tx2"/>
                </a:solidFill>
                <a:latin typeface="华文仿宋" pitchFamily="2" charset="-122"/>
                <a:ea typeface="华文仿宋" pitchFamily="2" charset="-122"/>
              </a:rPr>
              <a:t>规定课程的学分</a:t>
            </a:r>
            <a:r>
              <a:rPr lang="zh-CN" altLang="zh-CN" sz="2400" b="1" dirty="0" smtClean="0">
                <a:solidFill>
                  <a:schemeClr val="tx2"/>
                </a:solidFill>
                <a:latin typeface="华文仿宋" pitchFamily="2" charset="-122"/>
                <a:ea typeface="华文仿宋" pitchFamily="2" charset="-122"/>
              </a:rPr>
              <a:t>，</a:t>
            </a:r>
            <a:r>
              <a:rPr lang="zh-CN" altLang="zh-CN" sz="2400" b="1" dirty="0">
                <a:solidFill>
                  <a:schemeClr val="tx2"/>
                </a:solidFill>
                <a:latin typeface="华文仿宋" pitchFamily="2" charset="-122"/>
                <a:ea typeface="华文仿宋" pitchFamily="2" charset="-122"/>
              </a:rPr>
              <a:t>但没有通过论文答辩</a:t>
            </a:r>
            <a:r>
              <a:rPr lang="zh-CN" altLang="zh-CN" sz="2400" b="1" dirty="0" smtClean="0">
                <a:solidFill>
                  <a:schemeClr val="tx2"/>
                </a:solidFill>
                <a:latin typeface="华文仿宋" pitchFamily="2" charset="-122"/>
                <a:ea typeface="华文仿宋" pitchFamily="2" charset="-122"/>
              </a:rPr>
              <a:t>者</a:t>
            </a:r>
            <a:r>
              <a:rPr lang="zh-CN" altLang="en-US" sz="2400" b="1" dirty="0" smtClean="0">
                <a:solidFill>
                  <a:schemeClr val="tx2"/>
                </a:solidFill>
                <a:latin typeface="华文仿宋" pitchFamily="2" charset="-122"/>
                <a:ea typeface="华文仿宋" pitchFamily="2" charset="-122"/>
              </a:rPr>
              <a:t>。</a:t>
            </a:r>
            <a:endParaRPr lang="en-US" altLang="zh-CN" sz="2400" b="1" dirty="0" smtClean="0">
              <a:solidFill>
                <a:schemeClr val="tx2"/>
              </a:solidFill>
              <a:latin typeface="华文仿宋" pitchFamily="2" charset="-122"/>
              <a:ea typeface="华文仿宋" pitchFamily="2" charset="-122"/>
            </a:endParaRPr>
          </a:p>
          <a:p>
            <a:pPr lvl="2" algn="just" eaLnBrk="1" hangingPunct="1">
              <a:lnSpc>
                <a:spcPct val="130000"/>
              </a:lnSpc>
              <a:spcBef>
                <a:spcPts val="600"/>
              </a:spcBef>
              <a:spcAft>
                <a:spcPts val="1200"/>
              </a:spcAft>
              <a:buClr>
                <a:srgbClr val="C00000"/>
              </a:buClr>
              <a:buSzPct val="75000"/>
              <a:buFont typeface="Wingdings" pitchFamily="2" charset="2"/>
              <a:buChar char="n"/>
              <a:defRPr/>
            </a:pPr>
            <a:r>
              <a:rPr lang="zh-CN" altLang="zh-CN" sz="2000" b="1" dirty="0" smtClean="0">
                <a:solidFill>
                  <a:schemeClr val="tx2"/>
                </a:solidFill>
                <a:latin typeface="华文仿宋" pitchFamily="2" charset="-122"/>
                <a:ea typeface="华文仿宋" pitchFamily="2" charset="-122"/>
              </a:rPr>
              <a:t>取得</a:t>
            </a:r>
            <a:r>
              <a:rPr lang="zh-CN" altLang="zh-CN" sz="2000" b="1" dirty="0">
                <a:solidFill>
                  <a:schemeClr val="tx2"/>
                </a:solidFill>
                <a:latin typeface="华文仿宋" pitchFamily="2" charset="-122"/>
                <a:ea typeface="华文仿宋" pitchFamily="2" charset="-122"/>
              </a:rPr>
              <a:t>结业证书者两年内可向学校提出申请，经同意后可进行论文答辩，论文答辩通过者由学校上报上级教育行政主管部门，换发毕业证书</a:t>
            </a:r>
            <a:r>
              <a:rPr lang="zh-CN" altLang="zh-CN" sz="2000" b="1" dirty="0" smtClean="0">
                <a:solidFill>
                  <a:schemeClr val="tx2"/>
                </a:solidFill>
                <a:latin typeface="华文仿宋" pitchFamily="2" charset="-122"/>
                <a:ea typeface="华文仿宋" pitchFamily="2" charset="-122"/>
              </a:rPr>
              <a:t>。</a:t>
            </a:r>
            <a:endParaRPr lang="en-US" altLang="zh-CN" sz="2000" b="1" dirty="0" smtClean="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r>
              <a:rPr lang="zh-CN" altLang="en-US" sz="2400" b="1" dirty="0" smtClean="0">
                <a:solidFill>
                  <a:schemeClr val="tx2"/>
                </a:solidFill>
                <a:latin typeface="华文仿宋" pitchFamily="2" charset="-122"/>
                <a:ea typeface="华文仿宋" pitchFamily="2" charset="-122"/>
              </a:rPr>
              <a:t>肄业：在校学习时间超过一年，课程学分未修满者。</a:t>
            </a:r>
            <a:endParaRPr lang="en-US" altLang="zh-CN" sz="2400" b="1" dirty="0">
              <a:solidFill>
                <a:schemeClr val="tx2"/>
              </a:solidFill>
              <a:latin typeface="华文仿宋" pitchFamily="2" charset="-122"/>
              <a:ea typeface="华文仿宋" pitchFamily="2" charset="-122"/>
            </a:endParaRPr>
          </a:p>
          <a:p>
            <a:pPr lvl="1" algn="just" eaLnBrk="1" hangingPunct="1">
              <a:lnSpc>
                <a:spcPct val="130000"/>
              </a:lnSpc>
              <a:spcBef>
                <a:spcPts val="600"/>
              </a:spcBef>
              <a:spcAft>
                <a:spcPts val="1200"/>
              </a:spcAft>
              <a:buClr>
                <a:srgbClr val="C00000"/>
              </a:buClr>
              <a:buSzPct val="75000"/>
              <a:buFont typeface="Wingdings" pitchFamily="2" charset="2"/>
              <a:buChar char="n"/>
              <a:defRPr/>
            </a:pPr>
            <a:endParaRPr lang="zh-CN" altLang="zh-CN" sz="2400" b="1" dirty="0">
              <a:solidFill>
                <a:schemeClr val="tx2"/>
              </a:solidFill>
              <a:latin typeface="华文仿宋" pitchFamily="2" charset="-122"/>
              <a:ea typeface="华文仿宋" pitchFamily="2" charset="-122"/>
            </a:endParaRPr>
          </a:p>
          <a:p>
            <a:pPr>
              <a:defRPr/>
            </a:pP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r"/>
            <a:r>
              <a:rPr lang="zh-CN" altLang="en-US" b="1" smtClean="0">
                <a:solidFill>
                  <a:schemeClr val="tx1"/>
                </a:solidFill>
                <a:latin typeface="华文楷体"/>
                <a:ea typeface="华文楷体"/>
                <a:cs typeface="华文楷体"/>
              </a:rPr>
              <a:t>社会主义核心价值观</a:t>
            </a:r>
          </a:p>
        </p:txBody>
      </p:sp>
      <p:graphicFrame>
        <p:nvGraphicFramePr>
          <p:cNvPr id="4" name="内容占位符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内容占位符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en-US" altLang="zh-CN" sz="8000" b="1" smtClean="0">
              <a:solidFill>
                <a:srgbClr val="002060"/>
              </a:solidFill>
              <a:latin typeface="黑体" pitchFamily="2" charset="-122"/>
              <a:ea typeface="黑体" pitchFamily="2" charset="-122"/>
            </a:endParaRPr>
          </a:p>
          <a:p>
            <a:pPr marL="0" indent="0" algn="ctr">
              <a:buFontTx/>
              <a:buNone/>
            </a:pPr>
            <a:r>
              <a:rPr lang="en-US" altLang="zh-CN" sz="8000" smtClean="0">
                <a:solidFill>
                  <a:srgbClr val="FF0000"/>
                </a:solidFill>
                <a:latin typeface="华文行楷" pitchFamily="2" charset="-122"/>
                <a:ea typeface="华文行楷" pitchFamily="2" charset="-122"/>
              </a:rPr>
              <a:t>Thank  You !</a:t>
            </a:r>
            <a:endParaRPr lang="zh-CN" altLang="en-US" sz="8000" smtClean="0">
              <a:solidFill>
                <a:srgbClr val="FF0000"/>
              </a:solidFill>
              <a:latin typeface="华文行楷" pitchFamily="2" charset="-122"/>
              <a:ea typeface="华文行楷" pitchFamily="2" charset="-122"/>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13048</TotalTime>
  <Words>1439</Words>
  <Application>Microsoft Office PowerPoint</Application>
  <PresentationFormat>On-screen Show (4:3)</PresentationFormat>
  <Paragraphs>91</Paragraphs>
  <Slides>15</Slides>
  <Notes>1</Notes>
  <HiddenSlides>0</HiddenSlides>
  <MMClips>0</MMClips>
  <ScaleCrop>false</ScaleCrop>
  <HeadingPairs>
    <vt:vector size="6" baseType="variant">
      <vt:variant>
        <vt:lpstr>已用的字体</vt:lpstr>
      </vt:variant>
      <vt:variant>
        <vt:i4>8</vt:i4>
      </vt:variant>
      <vt:variant>
        <vt:lpstr>演示文稿设计模板</vt:lpstr>
      </vt:variant>
      <vt:variant>
        <vt:i4>3</vt:i4>
      </vt:variant>
      <vt:variant>
        <vt:lpstr>幻灯片标题</vt:lpstr>
      </vt:variant>
      <vt:variant>
        <vt:i4>15</vt:i4>
      </vt:variant>
    </vt:vector>
  </HeadingPairs>
  <TitlesOfParts>
    <vt:vector size="26" baseType="lpstr">
      <vt:lpstr>Arial</vt:lpstr>
      <vt:lpstr>宋体</vt:lpstr>
      <vt:lpstr>黑体</vt:lpstr>
      <vt:lpstr>华文楷体</vt:lpstr>
      <vt:lpstr>仿宋</vt:lpstr>
      <vt:lpstr>华文仿宋</vt:lpstr>
      <vt:lpstr>Wingdings</vt:lpstr>
      <vt:lpstr>华文行楷</vt:lpstr>
      <vt:lpstr>默认设计模板</vt:lpstr>
      <vt:lpstr>自定义设计方案</vt:lpstr>
      <vt:lpstr>1_自定义设计方案</vt:lpstr>
      <vt:lpstr>幻灯片 1</vt:lpstr>
      <vt:lpstr>学制</vt:lpstr>
      <vt:lpstr>学制</vt:lpstr>
      <vt:lpstr>注册</vt:lpstr>
      <vt:lpstr>转导师、转专业、转学</vt:lpstr>
      <vt:lpstr>转导师、转专业、转学</vt:lpstr>
      <vt:lpstr>转导师、转专业、转学</vt:lpstr>
      <vt:lpstr>休学、复学</vt:lpstr>
      <vt:lpstr>休学、复学</vt:lpstr>
      <vt:lpstr>休学、复学</vt:lpstr>
      <vt:lpstr>休学、复学</vt:lpstr>
      <vt:lpstr>退学</vt:lpstr>
      <vt:lpstr>毕业、结业、肄业</vt:lpstr>
      <vt:lpstr>社会主义核心价值观</vt:lpstr>
      <vt:lpstr>幻灯片 15</vt:lpstr>
    </vt:vector>
  </TitlesOfParts>
  <Company>ECNU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lizb</dc:creator>
  <cp:lastModifiedBy>xlm</cp:lastModifiedBy>
  <cp:revision>741</cp:revision>
  <dcterms:created xsi:type="dcterms:W3CDTF">2011-04-14T00:47:21Z</dcterms:created>
  <dcterms:modified xsi:type="dcterms:W3CDTF">2015-08-27T05:18:32Z</dcterms:modified>
</cp:coreProperties>
</file>