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83" r:id="rId19"/>
    <p:sldId id="275" r:id="rId20"/>
    <p:sldId id="277" r:id="rId21"/>
    <p:sldId id="276" r:id="rId22"/>
    <p:sldId id="281" r:id="rId2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254"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en-US"/>
          </a:p>
        </p:txBody>
      </p:sp>
      <p:sp>
        <p:nvSpPr>
          <p:cNvPr id="4" name="Date Placeholder 9"/>
          <p:cNvSpPr>
            <a:spLocks noGrp="1"/>
          </p:cNvSpPr>
          <p:nvPr>
            <p:ph type="dt" sz="half" idx="10"/>
          </p:nvPr>
        </p:nvSpPr>
        <p:spPr/>
        <p:txBody>
          <a:bodyPr/>
          <a:lstStyle>
            <a:lvl1pPr>
              <a:defRPr/>
            </a:lvl1pPr>
          </a:lstStyle>
          <a:p>
            <a:pPr>
              <a:defRPr/>
            </a:pPr>
            <a:fld id="{4CDFB511-F5DA-49DA-A2D7-2FA6DA526E6E}" type="datetimeFigureOut">
              <a:rPr lang="zh-CN" altLang="en-US"/>
              <a:pPr>
                <a:defRPr/>
              </a:pPr>
              <a:t>2015-8-27</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12DA4AB0-E52E-49FA-9906-F384DFC1C220}"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73424027-491F-41F8-8F24-3CCE3CE6EBA2}" type="datetimeFigureOut">
              <a:rPr lang="zh-CN" altLang="en-US"/>
              <a:pPr>
                <a:defRPr/>
              </a:pPr>
              <a:t>2015-8-27</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499A492B-C2AE-48A6-8E0D-91A8A4B4FB1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CN" altLang="en-US" smtClean="0"/>
              <a:t>单击此处编辑母版文本样式</a:t>
            </a:r>
          </a:p>
        </p:txBody>
      </p:sp>
      <p:sp>
        <p:nvSpPr>
          <p:cNvPr id="4" name="Date Placeholder 9"/>
          <p:cNvSpPr>
            <a:spLocks noGrp="1"/>
          </p:cNvSpPr>
          <p:nvPr>
            <p:ph type="dt" sz="half" idx="10"/>
          </p:nvPr>
        </p:nvSpPr>
        <p:spPr/>
        <p:txBody>
          <a:bodyPr/>
          <a:lstStyle>
            <a:lvl1pPr>
              <a:defRPr/>
            </a:lvl1pPr>
          </a:lstStyle>
          <a:p>
            <a:pPr>
              <a:defRPr/>
            </a:pPr>
            <a:fld id="{A03B6131-B2B9-4C87-BDB3-8809A87B075C}" type="datetimeFigureOut">
              <a:rPr lang="zh-CN" altLang="en-US"/>
              <a:pPr>
                <a:defRPr/>
              </a:pPr>
              <a:t>2015-8-27</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13B8F75A-6259-43BE-B447-118517FCE550}"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9"/>
          <p:cNvSpPr>
            <a:spLocks noGrp="1"/>
          </p:cNvSpPr>
          <p:nvPr>
            <p:ph type="dt" sz="half" idx="10"/>
          </p:nvPr>
        </p:nvSpPr>
        <p:spPr/>
        <p:txBody>
          <a:bodyPr/>
          <a:lstStyle>
            <a:lvl1pPr>
              <a:defRPr/>
            </a:lvl1pPr>
          </a:lstStyle>
          <a:p>
            <a:pPr>
              <a:defRPr/>
            </a:pPr>
            <a:fld id="{A81E44D4-F550-488D-B861-C68D1D149BEB}" type="datetimeFigureOut">
              <a:rPr lang="zh-CN" altLang="en-US"/>
              <a:pPr>
                <a:defRPr/>
              </a:pPr>
              <a:t>2015-8-27</a:t>
            </a:fld>
            <a:endParaRPr lang="zh-CN" altLang="en-US"/>
          </a:p>
        </p:txBody>
      </p:sp>
      <p:sp>
        <p:nvSpPr>
          <p:cNvPr id="6" name="Footer Placeholder 21"/>
          <p:cNvSpPr>
            <a:spLocks noGrp="1"/>
          </p:cNvSpPr>
          <p:nvPr>
            <p:ph type="ftr" sz="quarter" idx="11"/>
          </p:nvPr>
        </p:nvSpPr>
        <p:spPr/>
        <p:txBody>
          <a:bodyPr/>
          <a:lstStyle>
            <a:lvl1pPr>
              <a:defRPr/>
            </a:lvl1pPr>
          </a:lstStyle>
          <a:p>
            <a:pPr>
              <a:defRPr/>
            </a:pPr>
            <a:endParaRPr lang="zh-CN" altLang="en-US"/>
          </a:p>
        </p:txBody>
      </p:sp>
      <p:sp>
        <p:nvSpPr>
          <p:cNvPr id="7" name="Slide Number Placeholder 17"/>
          <p:cNvSpPr>
            <a:spLocks noGrp="1"/>
          </p:cNvSpPr>
          <p:nvPr>
            <p:ph type="sldNum" sz="quarter" idx="12"/>
          </p:nvPr>
        </p:nvSpPr>
        <p:spPr/>
        <p:txBody>
          <a:bodyPr/>
          <a:lstStyle>
            <a:lvl1pPr>
              <a:defRPr/>
            </a:lvl1pPr>
          </a:lstStyle>
          <a:p>
            <a:pPr>
              <a:defRPr/>
            </a:pPr>
            <a:fld id="{DEEEDCF8-79E5-4AA3-BE9E-80B8CA4BB8C2}"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Date Placeholder 9"/>
          <p:cNvSpPr>
            <a:spLocks noGrp="1"/>
          </p:cNvSpPr>
          <p:nvPr>
            <p:ph type="dt" sz="half" idx="10"/>
          </p:nvPr>
        </p:nvSpPr>
        <p:spPr/>
        <p:txBody>
          <a:bodyPr/>
          <a:lstStyle>
            <a:lvl1pPr>
              <a:defRPr/>
            </a:lvl1pPr>
          </a:lstStyle>
          <a:p>
            <a:pPr>
              <a:defRPr/>
            </a:pPr>
            <a:fld id="{D1645E36-8304-4B5F-9A25-7DC62F908678}" type="datetimeFigureOut">
              <a:rPr lang="zh-CN" altLang="en-US"/>
              <a:pPr>
                <a:defRPr/>
              </a:pPr>
              <a:t>2015-8-27</a:t>
            </a:fld>
            <a:endParaRPr lang="zh-CN" altLang="en-US"/>
          </a:p>
        </p:txBody>
      </p:sp>
      <p:sp>
        <p:nvSpPr>
          <p:cNvPr id="8" name="Footer Placeholder 21"/>
          <p:cNvSpPr>
            <a:spLocks noGrp="1"/>
          </p:cNvSpPr>
          <p:nvPr>
            <p:ph type="ftr" sz="quarter" idx="11"/>
          </p:nvPr>
        </p:nvSpPr>
        <p:spPr/>
        <p:txBody>
          <a:bodyPr/>
          <a:lstStyle>
            <a:lvl1pPr>
              <a:defRPr/>
            </a:lvl1pPr>
          </a:lstStyle>
          <a:p>
            <a:pPr>
              <a:defRPr/>
            </a:pPr>
            <a:endParaRPr lang="zh-CN" altLang="en-US"/>
          </a:p>
        </p:txBody>
      </p:sp>
      <p:sp>
        <p:nvSpPr>
          <p:cNvPr id="9" name="Slide Number Placeholder 17"/>
          <p:cNvSpPr>
            <a:spLocks noGrp="1"/>
          </p:cNvSpPr>
          <p:nvPr>
            <p:ph type="sldNum" sz="quarter" idx="12"/>
          </p:nvPr>
        </p:nvSpPr>
        <p:spPr/>
        <p:txBody>
          <a:bodyPr/>
          <a:lstStyle>
            <a:lvl1pPr>
              <a:defRPr/>
            </a:lvl1pPr>
          </a:lstStyle>
          <a:p>
            <a:pPr>
              <a:defRPr/>
            </a:pPr>
            <a:fld id="{5291CD12-FD02-4C32-85DE-FC2DED18D032}"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Date Placeholder 9"/>
          <p:cNvSpPr>
            <a:spLocks noGrp="1"/>
          </p:cNvSpPr>
          <p:nvPr>
            <p:ph type="dt" sz="half" idx="10"/>
          </p:nvPr>
        </p:nvSpPr>
        <p:spPr/>
        <p:txBody>
          <a:bodyPr/>
          <a:lstStyle>
            <a:lvl1pPr>
              <a:defRPr/>
            </a:lvl1pPr>
          </a:lstStyle>
          <a:p>
            <a:pPr>
              <a:defRPr/>
            </a:pPr>
            <a:fld id="{CBC006EF-6DCF-487C-A311-65D8174B9BE1}" type="datetimeFigureOut">
              <a:rPr lang="zh-CN" altLang="en-US"/>
              <a:pPr>
                <a:defRPr/>
              </a:pPr>
              <a:t>2015-8-27</a:t>
            </a:fld>
            <a:endParaRPr lang="zh-CN" altLang="en-US"/>
          </a:p>
        </p:txBody>
      </p:sp>
      <p:sp>
        <p:nvSpPr>
          <p:cNvPr id="4" name="Footer Placeholder 21"/>
          <p:cNvSpPr>
            <a:spLocks noGrp="1"/>
          </p:cNvSpPr>
          <p:nvPr>
            <p:ph type="ftr" sz="quarter" idx="11"/>
          </p:nvPr>
        </p:nvSpPr>
        <p:spPr/>
        <p:txBody>
          <a:bodyPr/>
          <a:lstStyle>
            <a:lvl1pPr>
              <a:defRPr/>
            </a:lvl1pPr>
          </a:lstStyle>
          <a:p>
            <a:pPr>
              <a:defRPr/>
            </a:pPr>
            <a:endParaRPr lang="zh-CN" altLang="en-US"/>
          </a:p>
        </p:txBody>
      </p:sp>
      <p:sp>
        <p:nvSpPr>
          <p:cNvPr id="5" name="Slide Number Placeholder 17"/>
          <p:cNvSpPr>
            <a:spLocks noGrp="1"/>
          </p:cNvSpPr>
          <p:nvPr>
            <p:ph type="sldNum" sz="quarter" idx="12"/>
          </p:nvPr>
        </p:nvSpPr>
        <p:spPr/>
        <p:txBody>
          <a:bodyPr/>
          <a:lstStyle>
            <a:lvl1pPr>
              <a:defRPr/>
            </a:lvl1pPr>
          </a:lstStyle>
          <a:p>
            <a:pPr>
              <a:defRPr/>
            </a:pPr>
            <a:fld id="{00B102D3-5EF3-4B38-A7A2-BCDB55A243AD}"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F0462A9-3076-4B8A-8F34-E08E1FC9A595}" type="datetimeFigureOut">
              <a:rPr lang="zh-CN" altLang="en-US"/>
              <a:pPr>
                <a:defRPr/>
              </a:pPr>
              <a:t>2015-8-27</a:t>
            </a:fld>
            <a:endParaRPr lang="zh-CN" altLang="en-US"/>
          </a:p>
        </p:txBody>
      </p:sp>
      <p:sp>
        <p:nvSpPr>
          <p:cNvPr id="3" name="Footer Placeholder 21"/>
          <p:cNvSpPr>
            <a:spLocks noGrp="1"/>
          </p:cNvSpPr>
          <p:nvPr>
            <p:ph type="ftr" sz="quarter" idx="11"/>
          </p:nvPr>
        </p:nvSpPr>
        <p:spPr/>
        <p:txBody>
          <a:bodyPr/>
          <a:lstStyle>
            <a:lvl1pPr>
              <a:defRPr/>
            </a:lvl1pPr>
          </a:lstStyle>
          <a:p>
            <a:pPr>
              <a:defRPr/>
            </a:pPr>
            <a:endParaRPr lang="zh-CN" altLang="en-US"/>
          </a:p>
        </p:txBody>
      </p:sp>
      <p:sp>
        <p:nvSpPr>
          <p:cNvPr id="4" name="Slide Number Placeholder 17"/>
          <p:cNvSpPr>
            <a:spLocks noGrp="1"/>
          </p:cNvSpPr>
          <p:nvPr>
            <p:ph type="sldNum" sz="quarter" idx="12"/>
          </p:nvPr>
        </p:nvSpPr>
        <p:spPr/>
        <p:txBody>
          <a:bodyPr/>
          <a:lstStyle>
            <a:lvl1pPr>
              <a:defRPr/>
            </a:lvl1pPr>
          </a:lstStyle>
          <a:p>
            <a:pPr>
              <a:defRPr/>
            </a:pPr>
            <a:fld id="{3DD2FB04-2DF7-483B-8699-75305A7BEDF4}"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zh-CN" altLang="en-US" smtClean="0"/>
              <a:t>单击此处编辑母版文本样式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9"/>
          <p:cNvSpPr>
            <a:spLocks noGrp="1"/>
          </p:cNvSpPr>
          <p:nvPr>
            <p:ph type="dt" sz="half" idx="10"/>
          </p:nvPr>
        </p:nvSpPr>
        <p:spPr/>
        <p:txBody>
          <a:bodyPr/>
          <a:lstStyle>
            <a:lvl1pPr>
              <a:defRPr/>
            </a:lvl1pPr>
          </a:lstStyle>
          <a:p>
            <a:pPr>
              <a:defRPr/>
            </a:pPr>
            <a:fld id="{44D00701-4418-4071-AF4D-4D877233DA18}" type="datetimeFigureOut">
              <a:rPr lang="zh-CN" altLang="en-US"/>
              <a:pPr>
                <a:defRPr/>
              </a:pPr>
              <a:t>2015-8-27</a:t>
            </a:fld>
            <a:endParaRPr lang="zh-CN" altLang="en-US"/>
          </a:p>
        </p:txBody>
      </p:sp>
      <p:sp>
        <p:nvSpPr>
          <p:cNvPr id="6" name="Footer Placeholder 21"/>
          <p:cNvSpPr>
            <a:spLocks noGrp="1"/>
          </p:cNvSpPr>
          <p:nvPr>
            <p:ph type="ftr" sz="quarter" idx="11"/>
          </p:nvPr>
        </p:nvSpPr>
        <p:spPr/>
        <p:txBody>
          <a:bodyPr/>
          <a:lstStyle>
            <a:lvl1pPr>
              <a:defRPr/>
            </a:lvl1pPr>
          </a:lstStyle>
          <a:p>
            <a:pPr>
              <a:defRPr/>
            </a:pPr>
            <a:endParaRPr lang="zh-CN" altLang="en-US"/>
          </a:p>
        </p:txBody>
      </p:sp>
      <p:sp>
        <p:nvSpPr>
          <p:cNvPr id="7" name="Slide Number Placeholder 17"/>
          <p:cNvSpPr>
            <a:spLocks noGrp="1"/>
          </p:cNvSpPr>
          <p:nvPr>
            <p:ph type="sldNum" sz="quarter" idx="12"/>
          </p:nvPr>
        </p:nvSpPr>
        <p:spPr/>
        <p:txBody>
          <a:bodyPr/>
          <a:lstStyle>
            <a:lvl1pPr>
              <a:defRPr/>
            </a:lvl1pPr>
          </a:lstStyle>
          <a:p>
            <a:pPr>
              <a:defRPr/>
            </a:pPr>
            <a:fld id="{36CF2798-A096-49EB-91DB-142BED0309F4}"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zh-CN" altLang="en-US" smtClean="0"/>
              <a:t>单击此处编辑母版标题样式</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zh-CN" altLang="en-US" smtClean="0"/>
              <a:t>单击此处编辑母版文本样式</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zh-CN" altLang="en-US" noProof="0" smtClean="0"/>
              <a:t>单击图标添加图片</a:t>
            </a:r>
            <a:endParaRPr lang="en-US" noProof="0" dirty="0"/>
          </a:p>
        </p:txBody>
      </p:sp>
      <p:sp>
        <p:nvSpPr>
          <p:cNvPr id="9" name="Date Placeholder 4"/>
          <p:cNvSpPr>
            <a:spLocks noGrp="1"/>
          </p:cNvSpPr>
          <p:nvPr>
            <p:ph type="dt" sz="half" idx="10"/>
          </p:nvPr>
        </p:nvSpPr>
        <p:spPr/>
        <p:txBody>
          <a:bodyPr/>
          <a:lstStyle>
            <a:lvl1pPr>
              <a:defRPr/>
            </a:lvl1pPr>
          </a:lstStyle>
          <a:p>
            <a:pPr>
              <a:defRPr/>
            </a:pPr>
            <a:fld id="{CCB25DAA-2BBB-4888-A427-F875A9E22664}" type="datetimeFigureOut">
              <a:rPr lang="zh-CN" altLang="en-US"/>
              <a:pPr>
                <a:defRPr/>
              </a:pPr>
              <a:t>2015-8-27</a:t>
            </a:fld>
            <a:endParaRPr lang="zh-CN" altLang="en-US"/>
          </a:p>
        </p:txBody>
      </p:sp>
      <p:sp>
        <p:nvSpPr>
          <p:cNvPr id="10" name="Footer Placeholder 5"/>
          <p:cNvSpPr>
            <a:spLocks noGrp="1"/>
          </p:cNvSpPr>
          <p:nvPr>
            <p:ph type="ftr" sz="quarter" idx="11"/>
          </p:nvPr>
        </p:nvSpPr>
        <p:spPr/>
        <p:txBody>
          <a:bodyPr/>
          <a:lstStyle>
            <a:lvl1pPr>
              <a:defRPr/>
            </a:lvl1pPr>
          </a:lstStyle>
          <a:p>
            <a:pPr>
              <a:defRPr/>
            </a:pPr>
            <a:endParaRPr lang="zh-CN" alt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7797DD88-085B-4568-BCE4-8BB34D9C27AA}"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42FCB94C-F5DF-4076-9A8A-6E4261AB122B}" type="datetimeFigureOut">
              <a:rPr lang="zh-CN" altLang="en-US"/>
              <a:pPr>
                <a:defRPr/>
              </a:pPr>
              <a:t>2015-8-27</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930968F2-663B-4697-8EAB-9A18C58A80B0}"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9"/>
          <p:cNvSpPr>
            <a:spLocks noGrp="1"/>
          </p:cNvSpPr>
          <p:nvPr>
            <p:ph type="dt" sz="half" idx="10"/>
          </p:nvPr>
        </p:nvSpPr>
        <p:spPr/>
        <p:txBody>
          <a:bodyPr/>
          <a:lstStyle>
            <a:lvl1pPr>
              <a:defRPr/>
            </a:lvl1pPr>
          </a:lstStyle>
          <a:p>
            <a:pPr>
              <a:defRPr/>
            </a:pPr>
            <a:fld id="{6E7A1F43-1EB3-4EF3-8612-F8A653AD9183}" type="datetimeFigureOut">
              <a:rPr lang="zh-CN" altLang="en-US"/>
              <a:pPr>
                <a:defRPr/>
              </a:pPr>
              <a:t>2015-8-27</a:t>
            </a:fld>
            <a:endParaRPr lang="zh-CN" altLang="en-US"/>
          </a:p>
        </p:txBody>
      </p:sp>
      <p:sp>
        <p:nvSpPr>
          <p:cNvPr id="5" name="Footer Placeholder 21"/>
          <p:cNvSpPr>
            <a:spLocks noGrp="1"/>
          </p:cNvSpPr>
          <p:nvPr>
            <p:ph type="ftr" sz="quarter" idx="11"/>
          </p:nvPr>
        </p:nvSpPr>
        <p:spPr/>
        <p:txBody>
          <a:bodyPr/>
          <a:lstStyle>
            <a:lvl1pPr>
              <a:defRPr/>
            </a:lvl1pPr>
          </a:lstStyle>
          <a:p>
            <a:pPr>
              <a:defRPr/>
            </a:pPr>
            <a:endParaRPr lang="zh-CN" altLang="en-US"/>
          </a:p>
        </p:txBody>
      </p:sp>
      <p:sp>
        <p:nvSpPr>
          <p:cNvPr id="6" name="Slide Number Placeholder 17"/>
          <p:cNvSpPr>
            <a:spLocks noGrp="1"/>
          </p:cNvSpPr>
          <p:nvPr>
            <p:ph type="sldNum" sz="quarter" idx="12"/>
          </p:nvPr>
        </p:nvSpPr>
        <p:spPr/>
        <p:txBody>
          <a:bodyPr/>
          <a:lstStyle>
            <a:lvl1pPr>
              <a:defRPr/>
            </a:lvl1pPr>
          </a:lstStyle>
          <a:p>
            <a:pPr>
              <a:defRPr/>
            </a:pPr>
            <a:fld id="{D870BAAA-0558-4C5F-B520-DA8F5FFFC7D3}"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zh-CN" altLang="en-US" smtClean="0"/>
              <a:t>单击此处编辑母版标题样式</a:t>
            </a:r>
            <a:endParaRPr lang="en-US" smtClean="0"/>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ea typeface="+mn-ea"/>
              </a:defRPr>
            </a:lvl1pPr>
          </a:lstStyle>
          <a:p>
            <a:pPr>
              <a:defRPr/>
            </a:pPr>
            <a:fld id="{8CCA1404-2858-437E-A54A-C223BF2D5628}" type="datetimeFigureOut">
              <a:rPr lang="zh-CN" altLang="en-US"/>
              <a:pPr>
                <a:defRPr/>
              </a:pPr>
              <a:t>2015-8-27</a:t>
            </a:fld>
            <a:endParaRPr lang="zh-CN"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defRPr>
            </a:lvl1pPr>
          </a:lstStyle>
          <a:p>
            <a:pPr>
              <a:defRPr/>
            </a:pPr>
            <a:endParaRPr lang="zh-CN"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ea typeface="+mn-ea"/>
              </a:defRPr>
            </a:lvl1pPr>
          </a:lstStyle>
          <a:p>
            <a:pPr>
              <a:defRPr/>
            </a:pPr>
            <a:fld id="{AF26D278-3530-4CD3-BC00-B208BC2CF4E1}" type="slidenum">
              <a:rPr lang="zh-CN" altLang="en-US"/>
              <a:pPr>
                <a:defRPr/>
              </a:pPr>
              <a:t>‹#›</a:t>
            </a:fld>
            <a:endParaRPr lang="zh-CN" alt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grpSp>
    </p:spTree>
  </p:cSld>
  <p:clrMap bg1="lt1" tx1="dk1" bg2="lt2" tx2="dk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708" r:id="rId9"/>
    <p:sldLayoutId id="2147483699" r:id="rId10"/>
    <p:sldLayoutId id="2147483698"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ea typeface="隶书" pitchFamily="49" charset="-122"/>
        </a:defRPr>
      </a:lvl2pPr>
      <a:lvl3pPr algn="l" rtl="0" fontAlgn="base">
        <a:spcBef>
          <a:spcPct val="0"/>
        </a:spcBef>
        <a:spcAft>
          <a:spcPct val="0"/>
        </a:spcAft>
        <a:defRPr sz="5000">
          <a:solidFill>
            <a:schemeClr val="tx2"/>
          </a:solidFill>
          <a:latin typeface="Calibri" pitchFamily="34" charset="0"/>
          <a:ea typeface="隶书" pitchFamily="49" charset="-122"/>
        </a:defRPr>
      </a:lvl3pPr>
      <a:lvl4pPr algn="l" rtl="0" fontAlgn="base">
        <a:spcBef>
          <a:spcPct val="0"/>
        </a:spcBef>
        <a:spcAft>
          <a:spcPct val="0"/>
        </a:spcAft>
        <a:defRPr sz="5000">
          <a:solidFill>
            <a:schemeClr val="tx2"/>
          </a:solidFill>
          <a:latin typeface="Calibri" pitchFamily="34" charset="0"/>
          <a:ea typeface="隶书" pitchFamily="49" charset="-122"/>
        </a:defRPr>
      </a:lvl4pPr>
      <a:lvl5pPr algn="l" rtl="0" fontAlgn="base">
        <a:spcBef>
          <a:spcPct val="0"/>
        </a:spcBef>
        <a:spcAft>
          <a:spcPct val="0"/>
        </a:spcAft>
        <a:defRPr sz="5000">
          <a:solidFill>
            <a:schemeClr val="tx2"/>
          </a:solidFill>
          <a:latin typeface="Calibri" pitchFamily="34" charset="0"/>
          <a:ea typeface="隶书" pitchFamily="49" charset="-122"/>
        </a:defRPr>
      </a:lvl5pPr>
      <a:lvl6pPr marL="457200" algn="l" rtl="0" fontAlgn="base">
        <a:spcBef>
          <a:spcPct val="0"/>
        </a:spcBef>
        <a:spcAft>
          <a:spcPct val="0"/>
        </a:spcAft>
        <a:defRPr sz="5000">
          <a:solidFill>
            <a:schemeClr val="tx2"/>
          </a:solidFill>
          <a:latin typeface="Calibri" pitchFamily="34" charset="0"/>
          <a:ea typeface="隶书" pitchFamily="49" charset="-122"/>
        </a:defRPr>
      </a:lvl6pPr>
      <a:lvl7pPr marL="914400" algn="l" rtl="0" fontAlgn="base">
        <a:spcBef>
          <a:spcPct val="0"/>
        </a:spcBef>
        <a:spcAft>
          <a:spcPct val="0"/>
        </a:spcAft>
        <a:defRPr sz="5000">
          <a:solidFill>
            <a:schemeClr val="tx2"/>
          </a:solidFill>
          <a:latin typeface="Calibri" pitchFamily="34" charset="0"/>
          <a:ea typeface="隶书" pitchFamily="49" charset="-122"/>
        </a:defRPr>
      </a:lvl7pPr>
      <a:lvl8pPr marL="1371600" algn="l" rtl="0" fontAlgn="base">
        <a:spcBef>
          <a:spcPct val="0"/>
        </a:spcBef>
        <a:spcAft>
          <a:spcPct val="0"/>
        </a:spcAft>
        <a:defRPr sz="5000">
          <a:solidFill>
            <a:schemeClr val="tx2"/>
          </a:solidFill>
          <a:latin typeface="Calibri" pitchFamily="34" charset="0"/>
          <a:ea typeface="隶书" pitchFamily="49" charset="-122"/>
        </a:defRPr>
      </a:lvl8pPr>
      <a:lvl9pPr marL="1828800" algn="l" rtl="0" fontAlgn="base">
        <a:spcBef>
          <a:spcPct val="0"/>
        </a:spcBef>
        <a:spcAft>
          <a:spcPct val="0"/>
        </a:spcAft>
        <a:defRPr sz="5000">
          <a:solidFill>
            <a:schemeClr val="tx2"/>
          </a:solidFill>
          <a:latin typeface="Calibri" pitchFamily="34" charset="0"/>
          <a:ea typeface="隶书" pitchFamily="49" charset="-122"/>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55700"/>
            <a:ext cx="8229600" cy="2520950"/>
          </a:xfrm>
        </p:spPr>
        <p:txBody>
          <a:bodyPr>
            <a:normAutofit fontScale="90000"/>
          </a:bodyPr>
          <a:lstStyle/>
          <a:p>
            <a:pPr algn="ctr" fontAlgn="auto">
              <a:spcAft>
                <a:spcPts val="0"/>
              </a:spcAft>
              <a:defRPr/>
            </a:pPr>
            <a:r>
              <a:rPr lang="en-US" altLang="zh-CN" b="1" dirty="0" smtClean="0"/>
              <a:t/>
            </a:r>
            <a:br>
              <a:rPr lang="en-US" altLang="zh-CN" b="1" dirty="0" smtClean="0"/>
            </a:br>
            <a:r>
              <a:rPr lang="en-US" altLang="zh-CN" b="1" dirty="0"/>
              <a:t/>
            </a:r>
            <a:br>
              <a:rPr lang="en-US" altLang="zh-CN" b="1" dirty="0"/>
            </a:br>
            <a:r>
              <a:rPr lang="zh-CN" altLang="en-US" b="1" dirty="0" smtClean="0"/>
              <a:t> </a:t>
            </a:r>
            <a:r>
              <a:rPr lang="en-US" altLang="zh-CN" b="1" dirty="0" smtClean="0"/>
              <a:t/>
            </a:r>
            <a:br>
              <a:rPr lang="en-US" altLang="zh-CN" b="1" dirty="0" smtClean="0"/>
            </a:br>
            <a:r>
              <a:rPr lang="zh-CN" altLang="en-US" sz="6000" b="1" dirty="0" smtClean="0"/>
              <a:t>求 真 求 实</a:t>
            </a:r>
            <a:r>
              <a:rPr lang="en-US" altLang="zh-CN" sz="6000" b="1" dirty="0" smtClean="0"/>
              <a:t/>
            </a:r>
            <a:br>
              <a:rPr lang="en-US" altLang="zh-CN" sz="6000" b="1" dirty="0" smtClean="0"/>
            </a:br>
            <a:r>
              <a:rPr lang="en-US" altLang="zh-CN" sz="6000" b="1" dirty="0" smtClean="0"/>
              <a:t> </a:t>
            </a:r>
            <a:r>
              <a:rPr lang="zh-CN" altLang="en-US" sz="3600" b="1" dirty="0" smtClean="0"/>
              <a:t>学术</a:t>
            </a:r>
            <a:r>
              <a:rPr lang="zh-CN" altLang="en-US" sz="3600" b="1" dirty="0"/>
              <a:t>道德与学术规范</a:t>
            </a:r>
            <a:r>
              <a:rPr lang="en-US" altLang="zh-CN" b="1" dirty="0" smtClean="0"/>
              <a:t/>
            </a:r>
            <a:br>
              <a:rPr lang="en-US" altLang="zh-CN" b="1" dirty="0" smtClean="0"/>
            </a:br>
            <a:endParaRPr lang="zh-CN" altLang="en-US" sz="6000" b="1" dirty="0"/>
          </a:p>
        </p:txBody>
      </p:sp>
      <p:sp>
        <p:nvSpPr>
          <p:cNvPr id="3" name="内容占位符 2"/>
          <p:cNvSpPr>
            <a:spLocks noGrp="1"/>
          </p:cNvSpPr>
          <p:nvPr>
            <p:ph idx="1"/>
          </p:nvPr>
        </p:nvSpPr>
        <p:spPr>
          <a:xfrm>
            <a:off x="1116013" y="1844675"/>
            <a:ext cx="8229600" cy="4389438"/>
          </a:xfrm>
        </p:spPr>
        <p:txBody>
          <a:bodyPr>
            <a:normAutofit/>
          </a:bodyPr>
          <a:lstStyle/>
          <a:p>
            <a:pPr marL="274320" indent="-274320" fontAlgn="auto">
              <a:spcBef>
                <a:spcPts val="1200"/>
              </a:spcBef>
              <a:spcAft>
                <a:spcPts val="0"/>
              </a:spcAft>
              <a:buClr>
                <a:schemeClr val="accent3"/>
              </a:buClr>
              <a:buFont typeface="Wingdings 2"/>
              <a:buChar char=""/>
              <a:defRPr/>
            </a:pPr>
            <a:endParaRPr lang="en-US" altLang="zh-CN" sz="2800" b="1" dirty="0" smtClean="0">
              <a:latin typeface="+mj-ea"/>
              <a:ea typeface="+mj-ea"/>
            </a:endParaRPr>
          </a:p>
          <a:p>
            <a:pPr marL="0" indent="0" fontAlgn="auto">
              <a:spcBef>
                <a:spcPts val="1200"/>
              </a:spcBef>
              <a:spcAft>
                <a:spcPts val="0"/>
              </a:spcAft>
              <a:buClr>
                <a:schemeClr val="accent3"/>
              </a:buClr>
              <a:buFont typeface="Wingdings 2"/>
              <a:buNone/>
              <a:defRPr/>
            </a:pPr>
            <a:endParaRPr lang="en-US" altLang="zh-CN" sz="2800" b="1" dirty="0" smtClean="0">
              <a:latin typeface="+mj-ea"/>
              <a:ea typeface="+mj-ea"/>
            </a:endParaRPr>
          </a:p>
        </p:txBody>
      </p:sp>
      <p:pic>
        <p:nvPicPr>
          <p:cNvPr id="4" name="Picture 2" descr="bar01"/>
          <p:cNvPicPr>
            <a:picLocks noChangeAspect="1" noChangeArrowheads="1"/>
          </p:cNvPicPr>
          <p:nvPr/>
        </p:nvPicPr>
        <p:blipFill>
          <a:blip r:embed="rId2"/>
          <a:srcRect/>
          <a:stretch>
            <a:fillRect/>
          </a:stretch>
        </p:blipFill>
        <p:spPr bwMode="auto">
          <a:xfrm>
            <a:off x="0" y="3676650"/>
            <a:ext cx="9144000" cy="2016125"/>
          </a:xfrm>
          <a:prstGeom prst="rect">
            <a:avLst/>
          </a:prstGeom>
          <a:noFill/>
          <a:ln>
            <a:noFill/>
          </a:ln>
          <a:effectLst>
            <a:outerShdw dist="107763" dir="2700000" algn="ctr" rotWithShape="0">
              <a:srgbClr val="808080">
                <a:alpha val="50000"/>
              </a:srgbClr>
            </a:outerShdw>
          </a:effectLst>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203200"/>
          </a:xfrm>
        </p:spPr>
        <p:txBody>
          <a:bodyPr>
            <a:normAutofit fontScale="90000"/>
          </a:bodyPr>
          <a:lstStyle/>
          <a:p>
            <a:pPr fontAlgn="auto">
              <a:spcAft>
                <a:spcPts val="0"/>
              </a:spcAft>
              <a:defRPr/>
            </a:pPr>
            <a:endParaRPr lang="zh-CN" altLang="en-US" sz="3600" b="1" dirty="0"/>
          </a:p>
        </p:txBody>
      </p:sp>
      <p:sp>
        <p:nvSpPr>
          <p:cNvPr id="3" name="内容占位符 2"/>
          <p:cNvSpPr>
            <a:spLocks noGrp="1"/>
          </p:cNvSpPr>
          <p:nvPr>
            <p:ph idx="1"/>
          </p:nvPr>
        </p:nvSpPr>
        <p:spPr>
          <a:xfrm>
            <a:off x="457200" y="1341438"/>
            <a:ext cx="8229600" cy="4983162"/>
          </a:xfrm>
        </p:spPr>
        <p:txBody>
          <a:bodyPr>
            <a:noAutofit/>
          </a:bodyPr>
          <a:lstStyle/>
          <a:p>
            <a:pPr marL="274320" indent="-274320" fontAlgn="auto">
              <a:spcAft>
                <a:spcPts val="0"/>
              </a:spcAft>
              <a:buClr>
                <a:schemeClr val="accent3"/>
              </a:buClr>
              <a:buFont typeface="Wingdings 2"/>
              <a:buChar char=""/>
              <a:defRPr/>
            </a:pPr>
            <a:r>
              <a:rPr lang="zh-CN" altLang="zh-CN" sz="3200" b="1" dirty="0">
                <a:latin typeface="+mj-ea"/>
                <a:ea typeface="+mj-ea"/>
              </a:rPr>
              <a:t>科学研究从诞生之日起，就以求真求实作为自己的使命。</a:t>
            </a:r>
            <a:r>
              <a:rPr lang="zh-CN" altLang="zh-CN" sz="3200" b="1" dirty="0" smtClean="0">
                <a:latin typeface="+mj-ea"/>
                <a:ea typeface="+mj-ea"/>
              </a:rPr>
              <a:t>然而在</a:t>
            </a:r>
            <a:r>
              <a:rPr lang="zh-CN" altLang="zh-CN" sz="3200" b="1" dirty="0">
                <a:latin typeface="+mj-ea"/>
                <a:ea typeface="+mj-ea"/>
              </a:rPr>
              <a:t>当今社会</a:t>
            </a:r>
            <a:r>
              <a:rPr lang="zh-CN" altLang="zh-CN" sz="3200" b="1" dirty="0" smtClean="0">
                <a:latin typeface="+mj-ea"/>
                <a:ea typeface="+mj-ea"/>
              </a:rPr>
              <a:t>，学术界</a:t>
            </a:r>
            <a:r>
              <a:rPr lang="zh-CN" altLang="zh-CN" sz="3200" b="1" dirty="0">
                <a:latin typeface="+mj-ea"/>
                <a:ea typeface="+mj-ea"/>
              </a:rPr>
              <a:t>的诚信问题时有爆发</a:t>
            </a:r>
            <a:r>
              <a:rPr lang="zh-CN" altLang="zh-CN" sz="3200" b="1" dirty="0" smtClean="0">
                <a:latin typeface="+mj-ea"/>
                <a:ea typeface="+mj-ea"/>
              </a:rPr>
              <a:t>。</a:t>
            </a:r>
            <a:r>
              <a:rPr lang="zh-CN" altLang="en-US" sz="3200" b="1" dirty="0" smtClean="0">
                <a:latin typeface="+mj-ea"/>
                <a:ea typeface="+mj-ea"/>
              </a:rPr>
              <a:t>中</a:t>
            </a:r>
            <a:r>
              <a:rPr lang="zh-CN" altLang="zh-CN" sz="3200" b="1" dirty="0" smtClean="0">
                <a:latin typeface="+mj-ea"/>
                <a:ea typeface="+mj-ea"/>
              </a:rPr>
              <a:t>国</a:t>
            </a:r>
            <a:r>
              <a:rPr lang="zh-CN" altLang="zh-CN" sz="3200" b="1" dirty="0">
                <a:latin typeface="+mj-ea"/>
                <a:ea typeface="+mj-ea"/>
              </a:rPr>
              <a:t>社会科学报的一份调查显示，学者对当下</a:t>
            </a:r>
            <a:r>
              <a:rPr lang="zh-CN" altLang="zh-CN" sz="3200" b="1" dirty="0" smtClean="0">
                <a:latin typeface="+mj-ea"/>
                <a:ea typeface="+mj-ea"/>
              </a:rPr>
              <a:t>学术界</a:t>
            </a:r>
            <a:r>
              <a:rPr lang="zh-CN" altLang="en-US" sz="3200" b="1" dirty="0" smtClean="0">
                <a:latin typeface="+mj-ea"/>
                <a:ea typeface="+mj-ea"/>
              </a:rPr>
              <a:t>的学术</a:t>
            </a:r>
            <a:r>
              <a:rPr lang="zh-CN" altLang="zh-CN" sz="3200" b="1" dirty="0" smtClean="0">
                <a:latin typeface="+mj-ea"/>
                <a:ea typeface="+mj-ea"/>
              </a:rPr>
              <a:t>道德</a:t>
            </a:r>
            <a:r>
              <a:rPr lang="zh-CN" altLang="zh-CN" sz="3200" b="1" dirty="0">
                <a:latin typeface="+mj-ea"/>
                <a:ea typeface="+mj-ea"/>
              </a:rPr>
              <a:t>状况很不乐观</a:t>
            </a:r>
            <a:r>
              <a:rPr lang="zh-CN" altLang="zh-CN" sz="3200" b="1" dirty="0" smtClean="0">
                <a:latin typeface="+mj-ea"/>
                <a:ea typeface="+mj-ea"/>
              </a:rPr>
              <a:t>。</a:t>
            </a:r>
            <a:endParaRPr lang="en-US" altLang="zh-CN" sz="3200" b="1" dirty="0" smtClean="0">
              <a:latin typeface="+mj-ea"/>
              <a:ea typeface="+mj-ea"/>
            </a:endParaRPr>
          </a:p>
          <a:p>
            <a:pPr marL="274320" indent="-274320" fontAlgn="auto">
              <a:spcAft>
                <a:spcPts val="0"/>
              </a:spcAft>
              <a:buClr>
                <a:schemeClr val="accent3"/>
              </a:buClr>
              <a:buFont typeface="Wingdings 2"/>
              <a:buChar char=""/>
              <a:defRPr/>
            </a:pPr>
            <a:r>
              <a:rPr lang="zh-CN" altLang="en-US" sz="3200" b="1" dirty="0" smtClean="0">
                <a:latin typeface="+mj-ea"/>
                <a:ea typeface="+mj-ea"/>
              </a:rPr>
              <a:t>大学作为历史最为悠久的学术组织，作为人类文明传承、专业人才培养、科学技术创新的学术机构理应承担起净化学术环境、倡导优良学风的责任。</a:t>
            </a:r>
            <a:endParaRPr lang="en-US" altLang="zh-CN" sz="3200" b="1" dirty="0" smtClean="0">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flipV="1">
            <a:off x="457200" y="658813"/>
            <a:ext cx="8229600" cy="46037"/>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395288" y="1241425"/>
            <a:ext cx="8374062" cy="4708525"/>
          </a:xfrm>
        </p:spPr>
        <p:txBody>
          <a:bodyPr>
            <a:normAutofit/>
          </a:bodyPr>
          <a:lstStyle/>
          <a:p>
            <a:pPr marL="274320" indent="-274320" fontAlgn="auto">
              <a:spcAft>
                <a:spcPts val="0"/>
              </a:spcAft>
              <a:buClr>
                <a:schemeClr val="accent3"/>
              </a:buClr>
              <a:buFont typeface="Wingdings 2"/>
              <a:buChar char=""/>
              <a:defRPr/>
            </a:pPr>
            <a:r>
              <a:rPr lang="en-US" altLang="zh-CN" sz="2800" b="1" dirty="0" smtClean="0">
                <a:latin typeface="+mj-ea"/>
                <a:ea typeface="+mj-ea"/>
              </a:rPr>
              <a:t> </a:t>
            </a:r>
            <a:r>
              <a:rPr lang="zh-CN" altLang="en-US" sz="2800" b="1" dirty="0" smtClean="0">
                <a:latin typeface="+mj-ea"/>
                <a:ea typeface="+mj-ea"/>
              </a:rPr>
              <a:t>对于不断出现的学术不端行为，</a:t>
            </a:r>
            <a:r>
              <a:rPr lang="en-US" altLang="zh-CN" sz="2800" b="1" dirty="0" smtClean="0">
                <a:latin typeface="+mj-ea"/>
                <a:ea typeface="+mj-ea"/>
              </a:rPr>
              <a:t>2009</a:t>
            </a:r>
            <a:r>
              <a:rPr lang="zh-CN" altLang="zh-CN" sz="2800" b="1" dirty="0">
                <a:latin typeface="+mj-ea"/>
                <a:ea typeface="+mj-ea"/>
              </a:rPr>
              <a:t>年</a:t>
            </a:r>
            <a:r>
              <a:rPr lang="en-US" altLang="zh-CN" sz="2800" b="1" dirty="0">
                <a:latin typeface="+mj-ea"/>
                <a:ea typeface="+mj-ea"/>
              </a:rPr>
              <a:t>3</a:t>
            </a:r>
            <a:r>
              <a:rPr lang="zh-CN" altLang="zh-CN" sz="2800" b="1" dirty="0">
                <a:latin typeface="+mj-ea"/>
                <a:ea typeface="+mj-ea"/>
              </a:rPr>
              <a:t>月，教育部特别</a:t>
            </a:r>
            <a:r>
              <a:rPr lang="zh-CN" altLang="zh-CN" sz="2800" b="1" dirty="0" smtClean="0">
                <a:latin typeface="+mj-ea"/>
                <a:ea typeface="+mj-ea"/>
              </a:rPr>
              <a:t>发</a:t>
            </a:r>
            <a:r>
              <a:rPr lang="zh-CN" altLang="en-US" sz="2800" b="1" dirty="0" smtClean="0">
                <a:latin typeface="+mj-ea"/>
                <a:ea typeface="+mj-ea"/>
              </a:rPr>
              <a:t>出</a:t>
            </a:r>
            <a:r>
              <a:rPr lang="zh-CN" altLang="zh-CN" sz="2800" b="1" dirty="0" smtClean="0">
                <a:latin typeface="+mj-ea"/>
                <a:ea typeface="+mj-ea"/>
              </a:rPr>
              <a:t>《关于严肃处理高等学校学术不端行为的通知》</a:t>
            </a:r>
            <a:r>
              <a:rPr lang="zh-CN" altLang="zh-CN" sz="2800" b="1" dirty="0">
                <a:latin typeface="+mj-ea"/>
                <a:ea typeface="+mj-ea"/>
              </a:rPr>
              <a:t>，指出：</a:t>
            </a:r>
            <a:r>
              <a:rPr lang="en-US" altLang="zh-CN" sz="2800" b="1" dirty="0">
                <a:latin typeface="+mj-ea"/>
                <a:ea typeface="+mj-ea"/>
              </a:rPr>
              <a:t>“</a:t>
            </a:r>
            <a:r>
              <a:rPr lang="zh-CN" altLang="zh-CN" sz="2800" b="1" dirty="0">
                <a:latin typeface="+mj-ea"/>
                <a:ea typeface="+mj-ea"/>
              </a:rPr>
              <a:t>发生在少数人身上的学术不端行为，败坏了学术风气，损害了学校和教师队伍形象，必须采取措施加以解决，绝不姑息</a:t>
            </a:r>
            <a:r>
              <a:rPr lang="en-US" altLang="zh-CN" sz="2800" b="1" dirty="0">
                <a:latin typeface="+mj-ea"/>
                <a:ea typeface="+mj-ea"/>
              </a:rPr>
              <a:t>”</a:t>
            </a:r>
            <a:r>
              <a:rPr lang="zh-CN" altLang="zh-CN" sz="2800" b="1" dirty="0" smtClean="0">
                <a:latin typeface="+mj-ea"/>
                <a:ea typeface="+mj-ea"/>
              </a:rPr>
              <a:t>。</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en-US" altLang="zh-CN" sz="2800" b="1" dirty="0" smtClean="0">
                <a:latin typeface="+mj-ea"/>
                <a:ea typeface="+mj-ea"/>
              </a:rPr>
              <a:t>2010</a:t>
            </a:r>
            <a:r>
              <a:rPr lang="zh-CN" altLang="en-US" sz="2800" b="1" dirty="0" smtClean="0">
                <a:latin typeface="+mj-ea"/>
                <a:ea typeface="+mj-ea"/>
              </a:rPr>
              <a:t>年教育部发布了</a:t>
            </a:r>
            <a:r>
              <a:rPr lang="zh-CN" altLang="zh-CN" sz="2800" b="1" dirty="0" smtClean="0">
                <a:latin typeface="+mj-ea"/>
                <a:ea typeface="+mj-ea"/>
              </a:rPr>
              <a:t>《高等学校哲学社会科学研究学术规范》</a:t>
            </a:r>
            <a:r>
              <a:rPr lang="zh-CN" altLang="zh-CN" sz="2800" b="1" dirty="0">
                <a:latin typeface="+mj-ea"/>
                <a:ea typeface="+mj-ea"/>
              </a:rPr>
              <a:t>，</a:t>
            </a:r>
            <a:r>
              <a:rPr lang="zh-CN" altLang="zh-CN" sz="2800" b="1" dirty="0" smtClean="0">
                <a:latin typeface="+mj-ea"/>
                <a:ea typeface="+mj-ea"/>
              </a:rPr>
              <a:t>《高等学校科学技术学术规范指南》</a:t>
            </a:r>
            <a:r>
              <a:rPr lang="zh-CN" altLang="en-US" sz="2800" b="1" dirty="0" smtClean="0">
                <a:latin typeface="+mj-ea"/>
                <a:ea typeface="+mj-ea"/>
              </a:rPr>
              <a:t>两个学术规范文件，把学术规范教育纳入研究生必修教育环节</a:t>
            </a:r>
            <a:r>
              <a:rPr lang="zh-CN" altLang="zh-CN" sz="2800" b="1" dirty="0" smtClean="0">
                <a:latin typeface="+mj-ea"/>
                <a:ea typeface="+mj-ea"/>
              </a:rPr>
              <a:t>。</a:t>
            </a:r>
            <a:r>
              <a:rPr lang="zh-CN" altLang="en-US" sz="2800" b="1" dirty="0" smtClean="0">
                <a:latin typeface="+mj-ea"/>
                <a:ea typeface="+mj-ea"/>
              </a:rPr>
              <a:t>文件</a:t>
            </a:r>
            <a:r>
              <a:rPr lang="zh-CN" altLang="zh-CN" sz="2800" b="1" dirty="0" smtClean="0">
                <a:latin typeface="+mj-ea"/>
                <a:ea typeface="+mj-ea"/>
              </a:rPr>
              <a:t>对</a:t>
            </a:r>
            <a:r>
              <a:rPr lang="zh-CN" altLang="zh-CN" sz="2800" b="1" dirty="0">
                <a:latin typeface="+mj-ea"/>
                <a:ea typeface="+mj-ea"/>
              </a:rPr>
              <a:t>基本规范、学术引文、学术成果、学术评价、学术批评规范等方面进行阐述。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323850" y="765175"/>
            <a:ext cx="8362950" cy="5775325"/>
          </a:xfrm>
        </p:spPr>
        <p:txBody>
          <a:bodyPr>
            <a:normAutofit/>
          </a:bodyPr>
          <a:lstStyle/>
          <a:p>
            <a:pPr marL="274320" indent="-274320" fontAlgn="auto">
              <a:spcAft>
                <a:spcPts val="0"/>
              </a:spcAft>
              <a:buClr>
                <a:schemeClr val="accent3"/>
              </a:buClr>
              <a:buFont typeface="Wingdings 2"/>
              <a:buChar char=""/>
              <a:defRPr/>
            </a:pPr>
            <a:r>
              <a:rPr lang="zh-CN" altLang="en-US" sz="3600" b="1" dirty="0" smtClean="0">
                <a:latin typeface="+mj-ea"/>
                <a:ea typeface="+mj-ea"/>
              </a:rPr>
              <a:t>如何界定学术不端行为：</a:t>
            </a:r>
            <a:endParaRPr lang="en-US" altLang="zh-CN" sz="3600" b="1" dirty="0" smtClean="0">
              <a:latin typeface="+mj-ea"/>
              <a:ea typeface="+mj-ea"/>
            </a:endParaRPr>
          </a:p>
          <a:p>
            <a:pPr marL="0" indent="0" fontAlgn="auto">
              <a:spcAft>
                <a:spcPts val="0"/>
              </a:spcAft>
              <a:buClr>
                <a:schemeClr val="accent3"/>
              </a:buClr>
              <a:buFont typeface="Wingdings 2"/>
              <a:buNone/>
              <a:defRPr/>
            </a:pPr>
            <a:r>
              <a:rPr lang="en-US" altLang="zh-CN" sz="3600" b="1" dirty="0">
                <a:latin typeface="+mj-ea"/>
                <a:ea typeface="+mj-ea"/>
              </a:rPr>
              <a:t> </a:t>
            </a:r>
            <a:r>
              <a:rPr lang="en-US" altLang="zh-CN" sz="3600" b="1" dirty="0" smtClean="0">
                <a:latin typeface="+mj-ea"/>
                <a:ea typeface="+mj-ea"/>
              </a:rPr>
              <a:t>   </a:t>
            </a:r>
            <a:r>
              <a:rPr lang="zh-CN" altLang="en-US" sz="2800" b="1" dirty="0" smtClean="0">
                <a:latin typeface="+mj-ea"/>
                <a:ea typeface="+mj-ea"/>
              </a:rPr>
              <a:t>在申请项目、实施研究、报告结果的过程中出现的伪造、篡改或抄袭行为。</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a:latin typeface="+mj-ea"/>
                <a:ea typeface="+mj-ea"/>
              </a:rPr>
              <a:t>（一）抄袭、剽窃、侵吞他人学术成果</a:t>
            </a:r>
            <a:r>
              <a:rPr lang="zh-CN" altLang="zh-CN" sz="2800" b="1" dirty="0" smtClean="0">
                <a:latin typeface="+mj-ea"/>
                <a:ea typeface="+mj-ea"/>
              </a:rPr>
              <a:t>；</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二）篡改他人学术成果</a:t>
            </a:r>
            <a:r>
              <a:rPr lang="zh-CN" altLang="zh-CN" sz="2800" b="1" dirty="0" smtClean="0">
                <a:latin typeface="+mj-ea"/>
                <a:ea typeface="+mj-ea"/>
              </a:rPr>
              <a:t>；</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三）伪造或者篡改数据、文献，捏造事实</a:t>
            </a:r>
            <a:r>
              <a:rPr lang="zh-CN" altLang="zh-CN" sz="2800" b="1" dirty="0" smtClean="0">
                <a:latin typeface="+mj-ea"/>
                <a:ea typeface="+mj-ea"/>
              </a:rPr>
              <a:t>；</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四）伪造注释</a:t>
            </a:r>
            <a:r>
              <a:rPr lang="zh-CN" altLang="zh-CN" sz="2800" b="1" dirty="0" smtClean="0">
                <a:latin typeface="+mj-ea"/>
                <a:ea typeface="+mj-ea"/>
              </a:rPr>
              <a:t>；</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五）未参加创作，在他人学术成果上署名</a:t>
            </a:r>
            <a:r>
              <a:rPr lang="en-US" altLang="zh-CN" sz="2800" b="1" dirty="0" smtClean="0">
                <a:latin typeface="+mj-ea"/>
                <a:ea typeface="+mj-ea"/>
              </a:rPr>
              <a:t>;</a:t>
            </a: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六）未经他人许可，不当使用他人署名</a:t>
            </a:r>
            <a:r>
              <a:rPr lang="zh-CN" altLang="zh-CN" sz="2800" b="1" dirty="0" smtClean="0">
                <a:latin typeface="+mj-ea"/>
                <a:ea typeface="+mj-ea"/>
              </a:rPr>
              <a:t>；</a:t>
            </a:r>
            <a:endParaRPr lang="en-US" altLang="zh-CN" sz="2800" b="1" dirty="0" smtClean="0">
              <a:latin typeface="+mj-ea"/>
              <a:ea typeface="+mj-ea"/>
            </a:endParaRPr>
          </a:p>
          <a:p>
            <a:pPr marL="0" indent="0" fontAlgn="auto">
              <a:spcAft>
                <a:spcPts val="0"/>
              </a:spcAft>
              <a:buClr>
                <a:schemeClr val="accent3"/>
              </a:buClr>
              <a:buFont typeface="Wingdings 2"/>
              <a:buNone/>
              <a:defRPr/>
            </a:pPr>
            <a:r>
              <a:rPr lang="zh-CN" altLang="zh-CN" sz="2800" b="1" dirty="0" smtClean="0">
                <a:latin typeface="+mj-ea"/>
                <a:ea typeface="+mj-ea"/>
              </a:rPr>
              <a:t>（</a:t>
            </a:r>
            <a:r>
              <a:rPr lang="zh-CN" altLang="zh-CN" sz="2800" b="1" dirty="0">
                <a:latin typeface="+mj-ea"/>
                <a:ea typeface="+mj-ea"/>
              </a:rPr>
              <a:t>七）其他学术不端行为。如一稿两</a:t>
            </a:r>
            <a:r>
              <a:rPr lang="zh-CN" altLang="zh-CN" sz="2800" b="1" dirty="0" smtClean="0">
                <a:latin typeface="+mj-ea"/>
                <a:ea typeface="+mj-ea"/>
              </a:rPr>
              <a:t>投等</a:t>
            </a:r>
            <a:r>
              <a:rPr lang="zh-CN" altLang="zh-CN" sz="2800" b="1" dirty="0">
                <a:latin typeface="+mj-ea"/>
                <a:ea typeface="+mj-ea"/>
              </a:rPr>
              <a:t>。</a:t>
            </a:r>
          </a:p>
          <a:p>
            <a:pPr marL="274320" indent="-274320" fontAlgn="auto">
              <a:spcAft>
                <a:spcPts val="0"/>
              </a:spcAft>
              <a:buClr>
                <a:schemeClr val="accent3"/>
              </a:buClr>
              <a:buFont typeface="Wingdings 2"/>
              <a:buChar char=""/>
              <a:defRPr/>
            </a:pPr>
            <a:endParaRPr lang="zh-CN" altLang="en-US" b="1" dirty="0">
              <a:latin typeface="+mj-ea"/>
              <a:ea typeface="+mj-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323850" y="836613"/>
            <a:ext cx="8640763" cy="5487987"/>
          </a:xfrm>
        </p:spPr>
        <p:txBody>
          <a:bodyPr>
            <a:normAutofit/>
          </a:bodyPr>
          <a:lstStyle/>
          <a:p>
            <a:pPr marL="274320" indent="-274320" fontAlgn="auto">
              <a:spcAft>
                <a:spcPts val="0"/>
              </a:spcAft>
              <a:buClr>
                <a:schemeClr val="accent3"/>
              </a:buClr>
              <a:buFont typeface="Wingdings 2"/>
              <a:buChar char=""/>
              <a:defRPr/>
            </a:pPr>
            <a:r>
              <a:rPr lang="zh-CN" altLang="zh-CN" sz="2800" b="1" dirty="0">
                <a:latin typeface="+mj-ea"/>
                <a:ea typeface="+mj-ea"/>
              </a:rPr>
              <a:t>剽窃抄袭是学术界最普遍、发生频率最高的学术不端行为。剽窃是指在使用他人已有的想法、方法、结果或措辞，而不清晰地承认原作者或来源的行为。请大家注意：这里谈到的两类行为都属于剽窃，一种是剽窃观点（想法、方法、结果），使用别人的观点而不注明，让人误以为是你自己的观点；另一种是剽窃文字（措辞、表述），照抄别人的文字表述而不注明出处并使用引号，让别人误以为是你自己的表述。抄袭是公开的照搬照抄，而剽窃却是偷偷的、暗地里的。程度有别，但本质一样。在西方学术界，</a:t>
            </a:r>
            <a:r>
              <a:rPr lang="en-US" altLang="zh-CN" sz="2800" b="1" dirty="0">
                <a:latin typeface="+mj-ea"/>
                <a:ea typeface="+mj-ea"/>
              </a:rPr>
              <a:t>“</a:t>
            </a:r>
            <a:r>
              <a:rPr lang="zh-CN" altLang="zh-CN" sz="2800" b="1" dirty="0">
                <a:latin typeface="+mj-ea"/>
                <a:ea typeface="+mj-ea"/>
              </a:rPr>
              <a:t>剽窃</a:t>
            </a:r>
            <a:r>
              <a:rPr lang="en-US" altLang="zh-CN" sz="2800" b="1" dirty="0">
                <a:latin typeface="+mj-ea"/>
                <a:ea typeface="+mj-ea"/>
              </a:rPr>
              <a:t>”</a:t>
            </a:r>
            <a:r>
              <a:rPr lang="zh-CN" altLang="zh-CN" sz="2800" b="1" dirty="0">
                <a:latin typeface="+mj-ea"/>
                <a:ea typeface="+mj-ea"/>
              </a:rPr>
              <a:t>意味着</a:t>
            </a:r>
            <a:r>
              <a:rPr lang="en-US" altLang="zh-CN" sz="2800" b="1" dirty="0" smtClean="0">
                <a:latin typeface="+mj-ea"/>
                <a:ea typeface="+mj-ea"/>
              </a:rPr>
              <a:t>“</a:t>
            </a:r>
            <a:r>
              <a:rPr lang="zh-CN" altLang="en-US" sz="2800" b="1" dirty="0" smtClean="0">
                <a:latin typeface="+mj-ea"/>
                <a:ea typeface="+mj-ea"/>
              </a:rPr>
              <a:t>抢</a:t>
            </a:r>
            <a:r>
              <a:rPr lang="zh-CN" altLang="zh-CN" sz="2800" b="1" dirty="0" smtClean="0">
                <a:latin typeface="+mj-ea"/>
                <a:ea typeface="+mj-ea"/>
              </a:rPr>
              <a:t>劫</a:t>
            </a:r>
            <a:r>
              <a:rPr lang="en-US" altLang="zh-CN" sz="2800" b="1" dirty="0">
                <a:latin typeface="+mj-ea"/>
                <a:ea typeface="+mj-ea"/>
              </a:rPr>
              <a:t>”</a:t>
            </a:r>
            <a:r>
              <a:rPr lang="zh-CN" altLang="zh-CN" sz="2800" b="1" dirty="0">
                <a:latin typeface="+mj-ea"/>
                <a:ea typeface="+mj-ea"/>
              </a:rPr>
              <a:t>或者</a:t>
            </a:r>
            <a:r>
              <a:rPr lang="en-US" altLang="zh-CN" sz="2800" b="1" dirty="0">
                <a:latin typeface="+mj-ea"/>
                <a:ea typeface="+mj-ea"/>
              </a:rPr>
              <a:t>“</a:t>
            </a:r>
            <a:r>
              <a:rPr lang="zh-CN" altLang="zh-CN" sz="2800" b="1" dirty="0">
                <a:latin typeface="+mj-ea"/>
                <a:ea typeface="+mj-ea"/>
              </a:rPr>
              <a:t>偷窃</a:t>
            </a:r>
            <a:r>
              <a:rPr lang="en-US" altLang="zh-CN" sz="2800" b="1" dirty="0">
                <a:latin typeface="+mj-ea"/>
                <a:ea typeface="+mj-ea"/>
              </a:rPr>
              <a:t>”</a:t>
            </a:r>
            <a:r>
              <a:rPr lang="zh-CN" altLang="zh-CN" sz="2800" b="1" dirty="0">
                <a:latin typeface="+mj-ea"/>
                <a:ea typeface="+mj-ea"/>
              </a:rPr>
              <a:t>，这已</a:t>
            </a:r>
            <a:r>
              <a:rPr lang="zh-CN" altLang="zh-CN" sz="2800" b="1" dirty="0" smtClean="0">
                <a:latin typeface="+mj-ea"/>
                <a:ea typeface="+mj-ea"/>
              </a:rPr>
              <a:t>成为</a:t>
            </a:r>
            <a:r>
              <a:rPr lang="zh-CN" altLang="en-US" sz="2800" b="1" dirty="0" smtClean="0">
                <a:latin typeface="+mj-ea"/>
                <a:ea typeface="+mj-ea"/>
              </a:rPr>
              <a:t>最基本</a:t>
            </a:r>
            <a:r>
              <a:rPr lang="zh-CN" altLang="zh-CN" sz="2800" b="1" dirty="0" smtClean="0">
                <a:latin typeface="+mj-ea"/>
                <a:ea typeface="+mj-ea"/>
              </a:rPr>
              <a:t>的</a:t>
            </a:r>
            <a:r>
              <a:rPr lang="zh-CN" altLang="zh-CN" sz="2800" b="1" dirty="0">
                <a:latin typeface="+mj-ea"/>
                <a:ea typeface="+mj-ea"/>
              </a:rPr>
              <a:t>共识。</a:t>
            </a:r>
          </a:p>
          <a:p>
            <a:pPr marL="274320" indent="-274320" fontAlgn="auto">
              <a:spcAft>
                <a:spcPts val="0"/>
              </a:spcAft>
              <a:buClr>
                <a:schemeClr val="accent3"/>
              </a:buClr>
              <a:buFont typeface="Wingdings 2"/>
              <a:buChar char=""/>
              <a:defRPr/>
            </a:pPr>
            <a:endParaRPr lang="zh-CN" altLang="en-US" b="1" dirty="0">
              <a:latin typeface="+mj-ea"/>
              <a:ea typeface="+mj-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323850" y="836613"/>
            <a:ext cx="8496300" cy="5487987"/>
          </a:xfrm>
        </p:spPr>
        <p:txBody>
          <a:bodyPr>
            <a:noAutofit/>
          </a:bodyPr>
          <a:lstStyle/>
          <a:p>
            <a:pPr marL="274320" indent="-274320" fontAlgn="auto">
              <a:spcAft>
                <a:spcPts val="0"/>
              </a:spcAft>
              <a:buClr>
                <a:schemeClr val="accent3"/>
              </a:buClr>
              <a:buFont typeface="Wingdings 2"/>
              <a:buChar char=""/>
              <a:defRPr/>
            </a:pPr>
            <a:r>
              <a:rPr lang="zh-CN" altLang="en-US" sz="2800" b="1" dirty="0" smtClean="0">
                <a:solidFill>
                  <a:srgbClr val="FF0000"/>
                </a:solidFill>
                <a:latin typeface="+mj-ea"/>
                <a:ea typeface="+mj-ea"/>
              </a:rPr>
              <a:t>论文抄袭剽窃案例</a:t>
            </a:r>
            <a:r>
              <a:rPr lang="en-US" altLang="zh-CN" sz="2800" b="1" dirty="0" smtClean="0">
                <a:solidFill>
                  <a:srgbClr val="FF0000"/>
                </a:solidFill>
                <a:latin typeface="+mj-ea"/>
                <a:ea typeface="+mj-ea"/>
              </a:rPr>
              <a:t>1</a:t>
            </a:r>
            <a:r>
              <a:rPr lang="zh-CN" altLang="en-US" sz="2800" b="1" dirty="0" smtClean="0">
                <a:solidFill>
                  <a:srgbClr val="FF0000"/>
                </a:solidFill>
                <a:latin typeface="+mj-ea"/>
                <a:ea typeface="+mj-ea"/>
              </a:rPr>
              <a:t>：</a:t>
            </a:r>
            <a:r>
              <a:rPr lang="zh-CN" altLang="zh-CN" sz="2800" b="1" dirty="0" smtClean="0">
                <a:latin typeface="+mj-ea"/>
                <a:ea typeface="+mj-ea"/>
              </a:rPr>
              <a:t>华东理工大学</a:t>
            </a:r>
            <a:r>
              <a:rPr lang="zh-CN" altLang="zh-CN" sz="2800" b="1" dirty="0">
                <a:latin typeface="+mj-ea"/>
                <a:ea typeface="+mj-ea"/>
              </a:rPr>
              <a:t>教授</a:t>
            </a:r>
            <a:r>
              <a:rPr lang="zh-CN" altLang="zh-CN" sz="2800" b="1" dirty="0" smtClean="0">
                <a:latin typeface="+mj-ea"/>
                <a:ea typeface="+mj-ea"/>
              </a:rPr>
              <a:t>胡</a:t>
            </a:r>
            <a:r>
              <a:rPr lang="en-US" altLang="zh-CN" sz="2800" b="1" dirty="0" smtClean="0">
                <a:latin typeface="+mj-ea"/>
                <a:ea typeface="+mj-ea"/>
              </a:rPr>
              <a:t>XX</a:t>
            </a:r>
            <a:r>
              <a:rPr lang="zh-CN" altLang="zh-CN" sz="2800" b="1" dirty="0" smtClean="0">
                <a:latin typeface="+mj-ea"/>
                <a:ea typeface="+mj-ea"/>
              </a:rPr>
              <a:t>曾经</a:t>
            </a:r>
            <a:r>
              <a:rPr lang="zh-CN" altLang="zh-CN" sz="2800" b="1" dirty="0">
                <a:latin typeface="+mj-ea"/>
                <a:ea typeface="+mj-ea"/>
              </a:rPr>
              <a:t>是上海一颗耀眼的 </a:t>
            </a:r>
            <a:r>
              <a:rPr lang="en-AU" altLang="zh-CN" sz="2800" b="1" dirty="0">
                <a:latin typeface="+mj-ea"/>
                <a:ea typeface="+mj-ea"/>
              </a:rPr>
              <a:t>“</a:t>
            </a:r>
            <a:r>
              <a:rPr lang="zh-CN" altLang="zh-CN" sz="2800" b="1" dirty="0" smtClean="0">
                <a:latin typeface="+mj-ea"/>
                <a:ea typeface="+mj-ea"/>
              </a:rPr>
              <a:t>科技明星</a:t>
            </a:r>
            <a:r>
              <a:rPr lang="en-AU" altLang="zh-CN" sz="2800" b="1" dirty="0">
                <a:latin typeface="+mj-ea"/>
                <a:ea typeface="+mj-ea"/>
              </a:rPr>
              <a:t>”——29</a:t>
            </a:r>
            <a:r>
              <a:rPr lang="zh-CN" altLang="zh-CN" sz="2800" b="1" dirty="0">
                <a:latin typeface="+mj-ea"/>
                <a:ea typeface="+mj-ea"/>
              </a:rPr>
              <a:t>岁被聘为教授，第二年就获得博士生指导教师的</a:t>
            </a:r>
            <a:r>
              <a:rPr lang="zh-CN" altLang="zh-CN" sz="2800" b="1" dirty="0" smtClean="0">
                <a:latin typeface="+mj-ea"/>
                <a:ea typeface="+mj-ea"/>
              </a:rPr>
              <a:t>资格，</a:t>
            </a:r>
            <a:r>
              <a:rPr lang="zh-CN" altLang="zh-CN" sz="2800" b="1" dirty="0">
                <a:latin typeface="+mj-ea"/>
                <a:ea typeface="+mj-ea"/>
              </a:rPr>
              <a:t>一度浑身光环。可惜纸包不住火。</a:t>
            </a:r>
            <a:r>
              <a:rPr lang="en-US" altLang="zh-CN" sz="2800" b="1" dirty="0">
                <a:latin typeface="+mj-ea"/>
                <a:ea typeface="+mj-ea"/>
              </a:rPr>
              <a:t>1997</a:t>
            </a:r>
            <a:r>
              <a:rPr lang="zh-CN" altLang="zh-CN" sz="2800" b="1" dirty="0">
                <a:latin typeface="+mj-ea"/>
                <a:ea typeface="+mj-ea"/>
              </a:rPr>
              <a:t>年</a:t>
            </a:r>
            <a:r>
              <a:rPr lang="en-US" altLang="zh-CN" sz="2800" b="1" dirty="0">
                <a:latin typeface="+mj-ea"/>
                <a:ea typeface="+mj-ea"/>
              </a:rPr>
              <a:t>6</a:t>
            </a:r>
            <a:r>
              <a:rPr lang="zh-CN" altLang="zh-CN" sz="2800" b="1" dirty="0">
                <a:latin typeface="+mj-ea"/>
                <a:ea typeface="+mj-ea"/>
              </a:rPr>
              <a:t>月，华东理工大学校长接到清华大学一位教授的检举信，详细列举</a:t>
            </a:r>
            <a:r>
              <a:rPr lang="zh-CN" altLang="zh-CN" sz="2800" b="1" dirty="0" smtClean="0">
                <a:latin typeface="+mj-ea"/>
                <a:ea typeface="+mj-ea"/>
              </a:rPr>
              <a:t>了</a:t>
            </a:r>
            <a:r>
              <a:rPr lang="zh-CN" altLang="en-US" sz="2800" b="1" dirty="0" smtClean="0">
                <a:latin typeface="+mj-ea"/>
                <a:ea typeface="+mj-ea"/>
              </a:rPr>
              <a:t>其</a:t>
            </a:r>
            <a:r>
              <a:rPr lang="zh-CN" altLang="zh-CN" sz="2800" b="1" dirty="0" smtClean="0">
                <a:latin typeface="+mj-ea"/>
                <a:ea typeface="+mj-ea"/>
              </a:rPr>
              <a:t>博士学位</a:t>
            </a:r>
            <a:r>
              <a:rPr lang="zh-CN" altLang="zh-CN" sz="2800" b="1" dirty="0">
                <a:latin typeface="+mj-ea"/>
                <a:ea typeface="+mj-ea"/>
              </a:rPr>
              <a:t>论文的抄袭数据以及被抄袭文献出处等材料。该校高度重视，认真审核检举材料认定检举属实，</a:t>
            </a:r>
            <a:r>
              <a:rPr lang="zh-CN" altLang="zh-CN" sz="2800" b="1" dirty="0" smtClean="0">
                <a:latin typeface="+mj-ea"/>
                <a:ea typeface="+mj-ea"/>
              </a:rPr>
              <a:t>胡</a:t>
            </a:r>
            <a:r>
              <a:rPr lang="en-US" altLang="zh-CN" sz="2800" b="1" dirty="0" smtClean="0">
                <a:latin typeface="+mj-ea"/>
                <a:ea typeface="+mj-ea"/>
              </a:rPr>
              <a:t>XX</a:t>
            </a:r>
            <a:r>
              <a:rPr lang="zh-CN" altLang="zh-CN" sz="2800" b="1" dirty="0" smtClean="0">
                <a:latin typeface="+mj-ea"/>
                <a:ea typeface="+mj-ea"/>
              </a:rPr>
              <a:t>在</a:t>
            </a:r>
            <a:r>
              <a:rPr lang="zh-CN" altLang="zh-CN" sz="2800" b="1" dirty="0">
                <a:latin typeface="+mj-ea"/>
                <a:ea typeface="+mj-ea"/>
              </a:rPr>
              <a:t>博士学位论文中的确存在严重的剽窃行为。经学位委员会讨论，华东理工决定撤消</a:t>
            </a:r>
            <a:r>
              <a:rPr lang="zh-CN" altLang="zh-CN" sz="2800" b="1" dirty="0" smtClean="0">
                <a:latin typeface="+mj-ea"/>
                <a:ea typeface="+mj-ea"/>
              </a:rPr>
              <a:t>胡</a:t>
            </a:r>
            <a:r>
              <a:rPr lang="en-US" altLang="zh-CN" sz="2800" b="1" dirty="0" smtClean="0">
                <a:latin typeface="+mj-ea"/>
                <a:ea typeface="+mj-ea"/>
              </a:rPr>
              <a:t>XX</a:t>
            </a:r>
            <a:r>
              <a:rPr lang="zh-CN" altLang="zh-CN" sz="2800" b="1" dirty="0" smtClean="0">
                <a:latin typeface="+mj-ea"/>
                <a:ea typeface="+mj-ea"/>
              </a:rPr>
              <a:t>博士学位</a:t>
            </a:r>
            <a:r>
              <a:rPr lang="zh-CN" altLang="zh-CN" sz="2800" b="1" dirty="0">
                <a:latin typeface="+mj-ea"/>
                <a:ea typeface="+mj-ea"/>
              </a:rPr>
              <a:t>、取消博士生导师资格。</a:t>
            </a:r>
            <a:r>
              <a:rPr lang="zh-CN" altLang="zh-CN" sz="2800" b="1" dirty="0" smtClean="0">
                <a:latin typeface="+mj-ea"/>
                <a:ea typeface="+mj-ea"/>
              </a:rPr>
              <a:t>胡的</a:t>
            </a:r>
            <a:r>
              <a:rPr lang="zh-CN" altLang="zh-CN" sz="2800" b="1" dirty="0">
                <a:latin typeface="+mj-ea"/>
                <a:ea typeface="+mj-ea"/>
              </a:rPr>
              <a:t>导师、</a:t>
            </a:r>
            <a:r>
              <a:rPr lang="en-US" altLang="zh-CN" sz="2800" b="1" dirty="0">
                <a:latin typeface="+mj-ea"/>
                <a:ea typeface="+mj-ea"/>
              </a:rPr>
              <a:t>1991</a:t>
            </a:r>
            <a:r>
              <a:rPr lang="zh-CN" altLang="zh-CN" sz="2800" b="1" dirty="0">
                <a:latin typeface="+mj-ea"/>
                <a:ea typeface="+mj-ea"/>
              </a:rPr>
              <a:t>年当选为中国科学院院士的</a:t>
            </a:r>
            <a:r>
              <a:rPr lang="zh-CN" altLang="zh-CN" sz="2800" b="1" dirty="0" smtClean="0">
                <a:latin typeface="+mj-ea"/>
                <a:ea typeface="+mj-ea"/>
              </a:rPr>
              <a:t>陈</a:t>
            </a:r>
            <a:r>
              <a:rPr lang="en-US" altLang="zh-CN" sz="2800" b="1" dirty="0" smtClean="0">
                <a:latin typeface="+mj-ea"/>
                <a:ea typeface="+mj-ea"/>
              </a:rPr>
              <a:t>XX</a:t>
            </a:r>
            <a:r>
              <a:rPr lang="zh-CN" altLang="zh-CN" sz="2800" b="1" dirty="0" smtClean="0">
                <a:latin typeface="+mj-ea"/>
                <a:ea typeface="+mj-ea"/>
              </a:rPr>
              <a:t>教授，受到胡</a:t>
            </a:r>
            <a:r>
              <a:rPr lang="en-US" altLang="zh-CN" sz="2800" b="1" dirty="0" smtClean="0">
                <a:latin typeface="+mj-ea"/>
                <a:ea typeface="+mj-ea"/>
              </a:rPr>
              <a:t>XX</a:t>
            </a:r>
            <a:r>
              <a:rPr lang="zh-CN" altLang="zh-CN" sz="2800" b="1" dirty="0" smtClean="0">
                <a:latin typeface="+mj-ea"/>
                <a:ea typeface="+mj-ea"/>
              </a:rPr>
              <a:t>博士学位</a:t>
            </a:r>
            <a:r>
              <a:rPr lang="zh-CN" altLang="zh-CN" sz="2800" b="1" dirty="0">
                <a:latin typeface="+mj-ea"/>
                <a:ea typeface="+mj-ea"/>
              </a:rPr>
              <a:t>论文抄袭的牵连，被取消院士称号</a:t>
            </a:r>
            <a:r>
              <a:rPr lang="zh-CN" altLang="zh-CN" sz="2800" b="1" dirty="0" smtClean="0">
                <a:latin typeface="+mj-ea"/>
                <a:ea typeface="+mj-ea"/>
              </a:rPr>
              <a:t>。</a:t>
            </a:r>
            <a:endParaRPr lang="zh-CN" altLang="en-US" sz="2800" b="1" dirty="0">
              <a:latin typeface="+mj-ea"/>
              <a:ea typeface="+mj-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692150"/>
            <a:ext cx="8229600" cy="5632450"/>
          </a:xfrm>
        </p:spPr>
        <p:txBody>
          <a:bodyPr>
            <a:normAutofit lnSpcReduction="10000"/>
          </a:bodyPr>
          <a:lstStyle/>
          <a:p>
            <a:pPr marL="274320" indent="-274320" fontAlgn="auto">
              <a:spcAft>
                <a:spcPts val="0"/>
              </a:spcAft>
              <a:buClr>
                <a:schemeClr val="accent3"/>
              </a:buClr>
              <a:buFont typeface="Wingdings 2"/>
              <a:buChar char=""/>
              <a:defRPr/>
            </a:pPr>
            <a:r>
              <a:rPr lang="zh-CN" altLang="en-US" b="1" dirty="0" smtClean="0">
                <a:solidFill>
                  <a:srgbClr val="FF0000"/>
                </a:solidFill>
                <a:latin typeface="+mj-ea"/>
                <a:ea typeface="+mj-ea"/>
              </a:rPr>
              <a:t>论文抄袭剽窃案例</a:t>
            </a:r>
            <a:r>
              <a:rPr lang="en-US" altLang="zh-CN" b="1" dirty="0" smtClean="0">
                <a:solidFill>
                  <a:srgbClr val="FF0000"/>
                </a:solidFill>
                <a:latin typeface="+mj-ea"/>
                <a:ea typeface="+mj-ea"/>
              </a:rPr>
              <a:t>2</a:t>
            </a:r>
            <a:r>
              <a:rPr lang="zh-CN" altLang="en-US" b="1" dirty="0" smtClean="0">
                <a:solidFill>
                  <a:srgbClr val="FF0000"/>
                </a:solidFill>
                <a:latin typeface="+mj-ea"/>
                <a:ea typeface="+mj-ea"/>
              </a:rPr>
              <a:t>：</a:t>
            </a:r>
            <a:endParaRPr lang="en-US" altLang="zh-CN" b="1" dirty="0" smtClean="0">
              <a:solidFill>
                <a:srgbClr val="FF0000"/>
              </a:solidFill>
              <a:latin typeface="+mj-ea"/>
              <a:ea typeface="+mj-ea"/>
            </a:endParaRPr>
          </a:p>
          <a:p>
            <a:pPr marL="274320" indent="-274320" fontAlgn="auto">
              <a:spcAft>
                <a:spcPts val="0"/>
              </a:spcAft>
              <a:buClr>
                <a:schemeClr val="accent3"/>
              </a:buClr>
              <a:buFont typeface="Wingdings 2"/>
              <a:buChar char=""/>
              <a:defRPr/>
            </a:pPr>
            <a:r>
              <a:rPr lang="zh-CN" altLang="zh-CN" b="1" dirty="0">
                <a:latin typeface="+mj-ea"/>
                <a:ea typeface="+mj-ea"/>
              </a:rPr>
              <a:t>章飞军，</a:t>
            </a:r>
            <a:r>
              <a:rPr lang="en-US" altLang="zh-CN" b="1" dirty="0">
                <a:latin typeface="+mj-ea"/>
                <a:ea typeface="+mj-ea"/>
              </a:rPr>
              <a:t>2008</a:t>
            </a:r>
            <a:r>
              <a:rPr lang="zh-CN" altLang="zh-CN" b="1" dirty="0">
                <a:latin typeface="+mj-ea"/>
                <a:ea typeface="+mj-ea"/>
              </a:rPr>
              <a:t>年在华东师范大学取得博士学位</a:t>
            </a:r>
            <a:r>
              <a:rPr lang="zh-CN" altLang="zh-CN" b="1" dirty="0" smtClean="0">
                <a:latin typeface="+mj-ea"/>
                <a:ea typeface="+mj-ea"/>
              </a:rPr>
              <a:t>，</a:t>
            </a:r>
            <a:r>
              <a:rPr lang="zh-CN" altLang="en-US" b="1" dirty="0" smtClean="0">
                <a:latin typeface="+mj-ea"/>
                <a:ea typeface="+mj-ea"/>
              </a:rPr>
              <a:t>毕业后任</a:t>
            </a:r>
            <a:r>
              <a:rPr lang="zh-CN" altLang="zh-CN" b="1" dirty="0" smtClean="0">
                <a:latin typeface="+mj-ea"/>
                <a:ea typeface="+mj-ea"/>
              </a:rPr>
              <a:t>浙江</a:t>
            </a:r>
            <a:r>
              <a:rPr lang="zh-CN" altLang="zh-CN" b="1" dirty="0">
                <a:latin typeface="+mj-ea"/>
                <a:ea typeface="+mj-ea"/>
              </a:rPr>
              <a:t>某高校教师。</a:t>
            </a:r>
            <a:r>
              <a:rPr lang="en-US" altLang="zh-CN" b="1" dirty="0">
                <a:latin typeface="+mj-ea"/>
                <a:ea typeface="+mj-ea"/>
              </a:rPr>
              <a:t>2009</a:t>
            </a:r>
            <a:r>
              <a:rPr lang="zh-CN" altLang="zh-CN" b="1" dirty="0">
                <a:latin typeface="+mj-ea"/>
                <a:ea typeface="+mj-ea"/>
              </a:rPr>
              <a:t>年</a:t>
            </a:r>
            <a:r>
              <a:rPr lang="en-US" altLang="zh-CN" b="1" dirty="0">
                <a:latin typeface="+mj-ea"/>
                <a:ea typeface="+mj-ea"/>
              </a:rPr>
              <a:t>3</a:t>
            </a:r>
            <a:r>
              <a:rPr lang="zh-CN" altLang="zh-CN" b="1" dirty="0">
                <a:latin typeface="+mj-ea"/>
                <a:ea typeface="+mj-ea"/>
              </a:rPr>
              <a:t>月，章飞军原来的学习单位接到国际期刊</a:t>
            </a:r>
            <a:r>
              <a:rPr lang="en-US" altLang="zh-CN" b="1" dirty="0">
                <a:latin typeface="+mj-ea"/>
                <a:ea typeface="+mj-ea"/>
              </a:rPr>
              <a:t>ECSS</a:t>
            </a:r>
            <a:r>
              <a:rPr lang="zh-CN" altLang="zh-CN" b="1" dirty="0">
                <a:latin typeface="+mj-ea"/>
                <a:ea typeface="+mj-ea"/>
              </a:rPr>
              <a:t>杂志编辑和主编</a:t>
            </a:r>
            <a:r>
              <a:rPr lang="zh-CN" altLang="zh-CN" b="1" dirty="0" smtClean="0">
                <a:latin typeface="+mj-ea"/>
                <a:ea typeface="+mj-ea"/>
              </a:rPr>
              <a:t>措辞</a:t>
            </a:r>
            <a:r>
              <a:rPr lang="zh-CN" altLang="en-US" b="1" dirty="0" smtClean="0">
                <a:latin typeface="+mj-ea"/>
                <a:ea typeface="+mj-ea"/>
              </a:rPr>
              <a:t>激烈</a:t>
            </a:r>
            <a:r>
              <a:rPr lang="zh-CN" altLang="zh-CN" b="1" dirty="0" smtClean="0">
                <a:latin typeface="+mj-ea"/>
                <a:ea typeface="+mj-ea"/>
              </a:rPr>
              <a:t>的</a:t>
            </a:r>
            <a:r>
              <a:rPr lang="zh-CN" altLang="zh-CN" b="1" dirty="0">
                <a:latin typeface="+mj-ea"/>
                <a:ea typeface="+mj-ea"/>
              </a:rPr>
              <a:t>投诉邮件，指责章在该杂志最新发表的论文有严重剽窃行为。经调查证实，章飞军这篇论文框架编排、文字表述与国外某学者</a:t>
            </a:r>
            <a:r>
              <a:rPr lang="en-US" altLang="zh-CN" b="1" dirty="0">
                <a:latin typeface="+mj-ea"/>
                <a:ea typeface="+mj-ea"/>
              </a:rPr>
              <a:t>2006</a:t>
            </a:r>
            <a:r>
              <a:rPr lang="zh-CN" altLang="zh-CN" b="1" dirty="0">
                <a:latin typeface="+mj-ea"/>
                <a:ea typeface="+mj-ea"/>
              </a:rPr>
              <a:t>年发表的论文几乎相同，包括公式及文献的引用，差异仅体现在对不同研究对象和数据及个别词句的描述。文字重复率超过</a:t>
            </a:r>
            <a:r>
              <a:rPr lang="en-AU" altLang="zh-CN" b="1" dirty="0">
                <a:latin typeface="+mj-ea"/>
                <a:ea typeface="+mj-ea"/>
              </a:rPr>
              <a:t>80%</a:t>
            </a:r>
            <a:r>
              <a:rPr lang="zh-CN" altLang="zh-CN" b="1" dirty="0">
                <a:latin typeface="+mj-ea"/>
                <a:ea typeface="+mj-ea"/>
              </a:rPr>
              <a:t>。更深入的调查确认，章飞军的博士学位论文主要内容也有故意抄袭行为，</a:t>
            </a:r>
            <a:r>
              <a:rPr lang="en-US" altLang="zh-CN" b="1" dirty="0">
                <a:latin typeface="+mj-ea"/>
                <a:ea typeface="+mj-ea"/>
              </a:rPr>
              <a:t>2009</a:t>
            </a:r>
            <a:r>
              <a:rPr lang="zh-CN" altLang="zh-CN" b="1" dirty="0">
                <a:latin typeface="+mj-ea"/>
                <a:ea typeface="+mj-ea"/>
              </a:rPr>
              <a:t>年</a:t>
            </a:r>
            <a:r>
              <a:rPr lang="en-US" altLang="zh-CN" b="1" dirty="0">
                <a:latin typeface="+mj-ea"/>
                <a:ea typeface="+mj-ea"/>
              </a:rPr>
              <a:t>5</a:t>
            </a:r>
            <a:r>
              <a:rPr lang="zh-CN" altLang="zh-CN" b="1" dirty="0">
                <a:latin typeface="+mj-ea"/>
                <a:ea typeface="+mj-ea"/>
              </a:rPr>
              <a:t>月</a:t>
            </a:r>
            <a:r>
              <a:rPr lang="en-US" altLang="zh-CN" b="1" dirty="0">
                <a:latin typeface="+mj-ea"/>
                <a:ea typeface="+mj-ea"/>
              </a:rPr>
              <a:t>14</a:t>
            </a:r>
            <a:r>
              <a:rPr lang="zh-CN" altLang="zh-CN" b="1" dirty="0">
                <a:latin typeface="+mj-ea"/>
                <a:ea typeface="+mj-ea"/>
              </a:rPr>
              <a:t>日，华东师范大学学位评定委员会召开特别会议，复议撤销章的博士学位。摘去了章的博士帽，同时也给予了指导教师停招研究生两年的处分。</a:t>
            </a:r>
          </a:p>
          <a:p>
            <a:pPr marL="274320" indent="-274320" fontAlgn="auto">
              <a:spcAft>
                <a:spcPts val="0"/>
              </a:spcAft>
              <a:buClr>
                <a:schemeClr val="accent3"/>
              </a:buClr>
              <a:buFont typeface="Wingdings 2"/>
              <a:buChar char=""/>
              <a:defRPr/>
            </a:pPr>
            <a:endParaRPr lang="zh-CN" altLang="en-US" b="1"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68313" y="908050"/>
            <a:ext cx="8229600" cy="5761038"/>
          </a:xfrm>
        </p:spPr>
        <p:txBody>
          <a:bodyPr>
            <a:normAutofit/>
          </a:bodyPr>
          <a:lstStyle/>
          <a:p>
            <a:pPr marL="274320" indent="-274320" fontAlgn="auto">
              <a:spcAft>
                <a:spcPts val="0"/>
              </a:spcAft>
              <a:buClr>
                <a:schemeClr val="accent3"/>
              </a:buClr>
              <a:buFont typeface="Wingdings 2"/>
              <a:buChar char=""/>
              <a:defRPr/>
            </a:pPr>
            <a:r>
              <a:rPr lang="zh-CN" altLang="zh-CN" sz="2800" b="1" dirty="0">
                <a:latin typeface="+mj-ea"/>
                <a:ea typeface="+mj-ea"/>
              </a:rPr>
              <a:t>有时候，抄袭剽窃不是有意为之，而是无心造成。比如由于粗心大意导致注释混淆，不经意间把别人的话当作自己的；或者为了赶着完成论文，忘记加上必要的注释；有些人甚至完全不懂得“引注”的规则，这在我们学生当中都非常普遍。然而不管什么原因构成剽窃，它都是对学术规则的严重破坏，都会受到严厉惩罚。</a:t>
            </a:r>
            <a:r>
              <a:rPr lang="en-US" altLang="zh-CN" sz="2800" b="1" dirty="0">
                <a:latin typeface="+mj-ea"/>
                <a:ea typeface="+mj-ea"/>
              </a:rPr>
              <a:t>       </a:t>
            </a:r>
            <a:endParaRPr lang="zh-CN" altLang="zh-CN" sz="2800" b="1" dirty="0">
              <a:latin typeface="+mj-ea"/>
              <a:ea typeface="+mj-ea"/>
            </a:endParaRPr>
          </a:p>
          <a:p>
            <a:pPr marL="0" indent="0" fontAlgn="auto">
              <a:spcAft>
                <a:spcPts val="0"/>
              </a:spcAft>
              <a:buClr>
                <a:schemeClr val="accent3"/>
              </a:buClr>
              <a:buFont typeface="Wingdings 2"/>
              <a:buNone/>
              <a:defRPr/>
            </a:pPr>
            <a:endParaRPr lang="zh-CN" altLang="zh-CN" sz="2800" b="1" dirty="0">
              <a:latin typeface="+mj-ea"/>
              <a:ea typeface="+mj-ea"/>
            </a:endParaRPr>
          </a:p>
          <a:p>
            <a:pPr marL="274320" indent="-274320" fontAlgn="auto">
              <a:spcAft>
                <a:spcPts val="0"/>
              </a:spcAft>
              <a:buClr>
                <a:schemeClr val="accent3"/>
              </a:buClr>
              <a:buFont typeface="Wingdings 2"/>
              <a:buChar char=""/>
              <a:defRPr/>
            </a:pPr>
            <a:r>
              <a:rPr lang="zh-CN" altLang="zh-CN" sz="2800" b="1" dirty="0">
                <a:latin typeface="+mj-ea"/>
                <a:ea typeface="+mj-ea"/>
              </a:rPr>
              <a:t>怎样规避抄袭剽窃呢？我们说最有效的办法就是学会正确的引注（</a:t>
            </a:r>
            <a:r>
              <a:rPr lang="en-US" altLang="zh-CN" sz="2800" b="1" dirty="0">
                <a:latin typeface="+mj-ea"/>
                <a:ea typeface="+mj-ea"/>
              </a:rPr>
              <a:t>citation</a:t>
            </a:r>
            <a:r>
              <a:rPr lang="zh-CN" altLang="zh-CN" sz="2800" b="1" dirty="0">
                <a:latin typeface="+mj-ea"/>
                <a:ea typeface="+mj-ea"/>
              </a:rPr>
              <a:t>）。在知识创造和积累的过程当中，无可避免地要使用别人的贡献，关键是要按照规则合理引注。</a:t>
            </a:r>
            <a:endParaRPr lang="zh-CN" altLang="en-US" sz="2800" b="1" dirty="0">
              <a:latin typeface="+mj-ea"/>
              <a:ea typeface="+mj-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08050"/>
            <a:ext cx="8229600" cy="5416550"/>
          </a:xfrm>
        </p:spPr>
        <p:txBody>
          <a:bodyPr>
            <a:normAutofit fontScale="92500" lnSpcReduction="20000"/>
          </a:bodyPr>
          <a:lstStyle/>
          <a:p>
            <a:pPr marL="274320" indent="-274320" fontAlgn="auto">
              <a:spcAft>
                <a:spcPts val="0"/>
              </a:spcAft>
              <a:buClr>
                <a:schemeClr val="accent3"/>
              </a:buClr>
              <a:buFont typeface="Wingdings 2"/>
              <a:buChar char=""/>
              <a:defRPr/>
            </a:pPr>
            <a:r>
              <a:rPr lang="zh-CN" altLang="zh-CN" sz="3000" b="1" dirty="0">
                <a:latin typeface="+mj-ea"/>
                <a:ea typeface="+mj-ea"/>
              </a:rPr>
              <a:t>引注主要有四种</a:t>
            </a:r>
            <a:r>
              <a:rPr lang="zh-CN" altLang="zh-CN" sz="3000" b="1" dirty="0" smtClean="0">
                <a:latin typeface="+mj-ea"/>
                <a:ea typeface="+mj-ea"/>
              </a:rPr>
              <a:t>方式</a:t>
            </a:r>
            <a:r>
              <a:rPr lang="zh-CN" altLang="en-US" sz="3000" b="1" dirty="0" smtClean="0">
                <a:latin typeface="+mj-ea"/>
                <a:ea typeface="+mj-ea"/>
              </a:rPr>
              <a:t>：</a:t>
            </a:r>
            <a:endParaRPr lang="zh-CN" altLang="zh-CN" sz="3000" b="1" dirty="0">
              <a:latin typeface="+mj-ea"/>
              <a:ea typeface="+mj-ea"/>
            </a:endParaRPr>
          </a:p>
          <a:p>
            <a:pPr marL="0" indent="0" fontAlgn="auto">
              <a:spcAft>
                <a:spcPts val="0"/>
              </a:spcAft>
              <a:buClr>
                <a:schemeClr val="accent3"/>
              </a:buClr>
              <a:buFont typeface="Wingdings 2"/>
              <a:buNone/>
              <a:defRPr/>
            </a:pPr>
            <a:r>
              <a:rPr lang="en-US" altLang="zh-CN" sz="3000" b="1" dirty="0" smtClean="0">
                <a:latin typeface="+mj-ea"/>
                <a:ea typeface="+mj-ea"/>
              </a:rPr>
              <a:t> 1</a:t>
            </a:r>
            <a:r>
              <a:rPr lang="zh-CN" altLang="en-US" sz="3000" b="1" dirty="0" smtClean="0">
                <a:latin typeface="+mj-ea"/>
                <a:ea typeface="+mj-ea"/>
              </a:rPr>
              <a:t>、</a:t>
            </a:r>
            <a:r>
              <a:rPr lang="zh-CN" altLang="zh-CN" sz="3000" b="1" dirty="0" smtClean="0">
                <a:latin typeface="+mj-ea"/>
                <a:ea typeface="+mj-ea"/>
              </a:rPr>
              <a:t>引用</a:t>
            </a:r>
            <a:r>
              <a:rPr lang="zh-CN" altLang="zh-CN" sz="3000" b="1" dirty="0">
                <a:latin typeface="+mj-ea"/>
                <a:ea typeface="+mj-ea"/>
              </a:rPr>
              <a:t>（</a:t>
            </a:r>
            <a:r>
              <a:rPr lang="en-AU" altLang="zh-CN" sz="3000" b="1" dirty="0">
                <a:latin typeface="+mj-ea"/>
                <a:ea typeface="+mj-ea"/>
              </a:rPr>
              <a:t>quotation</a:t>
            </a:r>
            <a:r>
              <a:rPr lang="zh-CN" altLang="zh-CN" sz="3000" b="1" dirty="0">
                <a:latin typeface="+mj-ea"/>
                <a:ea typeface="+mj-ea"/>
              </a:rPr>
              <a:t>）：指所引用的部分一字不改地照录原话。一定要用引号把他人的观点或表述与自己的区分开，要通过脚注或尾注来彰显引号范围内的信息来源；</a:t>
            </a:r>
          </a:p>
          <a:p>
            <a:pPr marL="0" indent="0" fontAlgn="auto">
              <a:spcAft>
                <a:spcPts val="0"/>
              </a:spcAft>
              <a:buClr>
                <a:schemeClr val="accent3"/>
              </a:buClr>
              <a:buFont typeface="Wingdings 2"/>
              <a:buNone/>
              <a:defRPr/>
            </a:pPr>
            <a:r>
              <a:rPr lang="en-US" altLang="zh-CN" sz="3000" b="1" dirty="0" smtClean="0">
                <a:latin typeface="+mj-ea"/>
                <a:ea typeface="+mj-ea"/>
              </a:rPr>
              <a:t> 2</a:t>
            </a:r>
            <a:r>
              <a:rPr lang="zh-CN" altLang="en-US" sz="3000" b="1" dirty="0" smtClean="0">
                <a:latin typeface="+mj-ea"/>
                <a:ea typeface="+mj-ea"/>
              </a:rPr>
              <a:t>、</a:t>
            </a:r>
            <a:r>
              <a:rPr lang="zh-CN" altLang="zh-CN" sz="3000" b="1" dirty="0" smtClean="0">
                <a:latin typeface="+mj-ea"/>
                <a:ea typeface="+mj-ea"/>
              </a:rPr>
              <a:t>转述</a:t>
            </a:r>
            <a:r>
              <a:rPr lang="zh-CN" altLang="zh-CN" sz="3000" b="1" dirty="0">
                <a:latin typeface="+mj-ea"/>
                <a:ea typeface="+mj-ea"/>
              </a:rPr>
              <a:t>（</a:t>
            </a:r>
            <a:r>
              <a:rPr lang="en-AU" altLang="zh-CN" sz="3000" b="1" dirty="0">
                <a:latin typeface="+mj-ea"/>
                <a:ea typeface="+mj-ea"/>
              </a:rPr>
              <a:t>paraphrase</a:t>
            </a:r>
            <a:r>
              <a:rPr lang="zh-CN" altLang="zh-CN" sz="3000" b="1" dirty="0">
                <a:latin typeface="+mj-ea"/>
                <a:ea typeface="+mj-ea"/>
              </a:rPr>
              <a:t>）：指用自己的表达去阐述他人的观点、意见和理论。转述的言辞、结构要求与原文有实质差别，并且也需要标明来源；</a:t>
            </a:r>
          </a:p>
          <a:p>
            <a:pPr marL="0" indent="0" fontAlgn="auto">
              <a:spcAft>
                <a:spcPts val="0"/>
              </a:spcAft>
              <a:buClr>
                <a:schemeClr val="accent3"/>
              </a:buClr>
              <a:buFont typeface="Wingdings 2"/>
              <a:buNone/>
              <a:defRPr/>
            </a:pPr>
            <a:r>
              <a:rPr lang="en-US" altLang="zh-CN" sz="3000" b="1" dirty="0" smtClean="0">
                <a:latin typeface="+mj-ea"/>
                <a:ea typeface="+mj-ea"/>
              </a:rPr>
              <a:t> 3</a:t>
            </a:r>
            <a:r>
              <a:rPr lang="zh-CN" altLang="en-US" sz="3000" b="1" dirty="0" smtClean="0">
                <a:latin typeface="+mj-ea"/>
                <a:ea typeface="+mj-ea"/>
              </a:rPr>
              <a:t>、</a:t>
            </a:r>
            <a:r>
              <a:rPr lang="zh-CN" altLang="zh-CN" sz="3000" b="1" dirty="0" smtClean="0">
                <a:latin typeface="+mj-ea"/>
                <a:ea typeface="+mj-ea"/>
              </a:rPr>
              <a:t>综述</a:t>
            </a:r>
            <a:r>
              <a:rPr lang="zh-CN" altLang="zh-CN" sz="3000" b="1" dirty="0">
                <a:latin typeface="+mj-ea"/>
                <a:ea typeface="+mj-ea"/>
              </a:rPr>
              <a:t>（</a:t>
            </a:r>
            <a:r>
              <a:rPr lang="en-AU" altLang="zh-CN" sz="3000" b="1" dirty="0">
                <a:latin typeface="+mj-ea"/>
                <a:ea typeface="+mj-ea"/>
              </a:rPr>
              <a:t>review</a:t>
            </a:r>
            <a:r>
              <a:rPr lang="zh-CN" altLang="zh-CN" sz="3000" b="1" dirty="0">
                <a:latin typeface="+mj-ea"/>
                <a:ea typeface="+mj-ea"/>
              </a:rPr>
              <a:t>）：指作者对别人的主张或观点进行精炼地陈述，通常要比原文简短；如果要总结他人的观点、意见或结论，同样必须标明来源。</a:t>
            </a:r>
          </a:p>
          <a:p>
            <a:pPr marL="0" indent="0" fontAlgn="auto">
              <a:spcAft>
                <a:spcPts val="0"/>
              </a:spcAft>
              <a:buClr>
                <a:schemeClr val="accent3"/>
              </a:buClr>
              <a:buFont typeface="Wingdings 2"/>
              <a:buNone/>
              <a:defRPr/>
            </a:pPr>
            <a:r>
              <a:rPr lang="en-US" altLang="zh-CN" sz="3000" b="1" dirty="0" smtClean="0">
                <a:latin typeface="+mj-ea"/>
                <a:ea typeface="+mj-ea"/>
              </a:rPr>
              <a:t> 4</a:t>
            </a:r>
            <a:r>
              <a:rPr lang="zh-CN" altLang="en-US" sz="3000" b="1" dirty="0" smtClean="0">
                <a:latin typeface="+mj-ea"/>
                <a:ea typeface="+mj-ea"/>
              </a:rPr>
              <a:t>、</a:t>
            </a:r>
            <a:r>
              <a:rPr lang="zh-CN" altLang="zh-CN" sz="3000" b="1" dirty="0" smtClean="0">
                <a:latin typeface="+mj-ea"/>
                <a:ea typeface="+mj-ea"/>
              </a:rPr>
              <a:t>使用</a:t>
            </a:r>
            <a:r>
              <a:rPr lang="zh-CN" altLang="zh-CN" sz="3000" b="1" dirty="0">
                <a:latin typeface="+mj-ea"/>
                <a:ea typeface="+mj-ea"/>
              </a:rPr>
              <a:t>事实或数据（</a:t>
            </a:r>
            <a:r>
              <a:rPr lang="en-AU" altLang="zh-CN" sz="3000" b="1" dirty="0">
                <a:latin typeface="+mj-ea"/>
                <a:ea typeface="+mj-ea"/>
              </a:rPr>
              <a:t>using </a:t>
            </a:r>
            <a:r>
              <a:rPr lang="en-US" altLang="zh-CN" sz="3000" b="1" dirty="0">
                <a:latin typeface="+mj-ea"/>
                <a:ea typeface="+mj-ea"/>
              </a:rPr>
              <a:t>fact/data</a:t>
            </a:r>
            <a:r>
              <a:rPr lang="zh-CN" altLang="zh-CN" sz="3000" b="1" dirty="0">
                <a:latin typeface="+mj-ea"/>
                <a:ea typeface="+mj-ea"/>
              </a:rPr>
              <a:t>）：指使用事实或信息来支持自己的论点，如果这个信息有特定来源，那么必须标明这个来源。</a:t>
            </a: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1484313"/>
            <a:ext cx="8229600" cy="4840287"/>
          </a:xfrm>
        </p:spPr>
        <p:txBody>
          <a:bodyPr>
            <a:normAutofit/>
          </a:bodyPr>
          <a:lstStyle/>
          <a:p>
            <a:pPr marL="274320" indent="-274320" fontAlgn="auto">
              <a:spcAft>
                <a:spcPts val="0"/>
              </a:spcAft>
              <a:buClr>
                <a:schemeClr val="accent3"/>
              </a:buClr>
              <a:buFont typeface="Wingdings 2"/>
              <a:buChar char=""/>
              <a:defRPr/>
            </a:pPr>
            <a:r>
              <a:rPr lang="zh-CN" altLang="en-US" sz="2800" b="1" dirty="0" smtClean="0">
                <a:latin typeface="+mj-ea"/>
                <a:ea typeface="+mj-ea"/>
              </a:rPr>
              <a:t>伪造和篡改是学术不端行为中非常恶劣的行为。</a:t>
            </a:r>
            <a:endParaRPr lang="en-US" altLang="zh-CN" sz="2800" b="1" dirty="0" smtClean="0">
              <a:latin typeface="+mj-ea"/>
              <a:ea typeface="+mj-ea"/>
            </a:endParaRPr>
          </a:p>
          <a:p>
            <a:pPr marL="0" indent="0" fontAlgn="auto">
              <a:spcAft>
                <a:spcPts val="0"/>
              </a:spcAft>
              <a:buClr>
                <a:schemeClr val="accent3"/>
              </a:buClr>
              <a:buFont typeface="Wingdings 2"/>
              <a:buNone/>
              <a:defRPr/>
            </a:pPr>
            <a:r>
              <a:rPr lang="en-US" altLang="zh-CN" sz="2800" b="1" dirty="0" smtClean="0">
                <a:latin typeface="+mj-ea"/>
                <a:ea typeface="+mj-ea"/>
              </a:rPr>
              <a:t>   </a:t>
            </a:r>
            <a:r>
              <a:rPr lang="zh-CN" altLang="zh-CN" sz="2800" b="1" dirty="0" smtClean="0">
                <a:latin typeface="+mj-ea"/>
                <a:ea typeface="+mj-ea"/>
              </a:rPr>
              <a:t>伪造</a:t>
            </a:r>
            <a:r>
              <a:rPr lang="zh-CN" altLang="zh-CN" sz="2800" b="1" dirty="0">
                <a:latin typeface="+mj-ea"/>
                <a:ea typeface="+mj-ea"/>
              </a:rPr>
              <a:t>是指在科学研究活动中，记录或报告无中生有的数据或结果的一种行为。</a:t>
            </a:r>
          </a:p>
          <a:p>
            <a:pPr marL="0" indent="0" fontAlgn="auto">
              <a:spcAft>
                <a:spcPts val="0"/>
              </a:spcAft>
              <a:buClr>
                <a:schemeClr val="accent3"/>
              </a:buClr>
              <a:buFont typeface="Wingdings 2"/>
              <a:buNone/>
              <a:defRPr/>
            </a:pPr>
            <a:r>
              <a:rPr lang="en-US" altLang="zh-CN" sz="2800" b="1" dirty="0" smtClean="0">
                <a:latin typeface="+mj-ea"/>
                <a:ea typeface="+mj-ea"/>
              </a:rPr>
              <a:t>   </a:t>
            </a:r>
            <a:r>
              <a:rPr lang="zh-CN" altLang="zh-CN" sz="2800" b="1" dirty="0" smtClean="0">
                <a:latin typeface="+mj-ea"/>
                <a:ea typeface="+mj-ea"/>
              </a:rPr>
              <a:t>篡改</a:t>
            </a:r>
            <a:r>
              <a:rPr lang="zh-CN" altLang="zh-CN" sz="2800" b="1" dirty="0">
                <a:latin typeface="+mj-ea"/>
                <a:ea typeface="+mj-ea"/>
              </a:rPr>
              <a:t>是指在科学研究活动中，操纵试验材料、设备或步骤，更改或者省略数据或部分结果使得研究记录不能真实地反映实际情况的一种行为。</a:t>
            </a: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836613"/>
            <a:ext cx="8229600" cy="5487987"/>
          </a:xfrm>
        </p:spPr>
        <p:txBody>
          <a:bodyPr>
            <a:normAutofit fontScale="92500" lnSpcReduction="20000"/>
          </a:bodyPr>
          <a:lstStyle/>
          <a:p>
            <a:pPr marL="274320" indent="-274320" fontAlgn="auto">
              <a:spcAft>
                <a:spcPts val="0"/>
              </a:spcAft>
              <a:buClr>
                <a:schemeClr val="accent3"/>
              </a:buClr>
              <a:buFont typeface="Wingdings 2"/>
              <a:buChar char=""/>
              <a:defRPr/>
            </a:pPr>
            <a:r>
              <a:rPr lang="zh-CN" altLang="en-US" sz="3000" b="1" dirty="0" smtClean="0">
                <a:solidFill>
                  <a:srgbClr val="FF0000"/>
                </a:solidFill>
                <a:latin typeface="+mj-ea"/>
                <a:ea typeface="+mj-ea"/>
              </a:rPr>
              <a:t>伪造或篡改案例</a:t>
            </a:r>
            <a:r>
              <a:rPr lang="en-US" altLang="zh-CN" sz="3000" b="1" dirty="0" smtClean="0">
                <a:solidFill>
                  <a:srgbClr val="FF0000"/>
                </a:solidFill>
                <a:latin typeface="+mj-ea"/>
                <a:ea typeface="+mj-ea"/>
              </a:rPr>
              <a:t>1</a:t>
            </a:r>
          </a:p>
          <a:p>
            <a:pPr marL="274320" indent="-274320" fontAlgn="auto">
              <a:spcAft>
                <a:spcPts val="0"/>
              </a:spcAft>
              <a:buClr>
                <a:schemeClr val="accent3"/>
              </a:buClr>
              <a:buFont typeface="Wingdings 2"/>
              <a:buChar char=""/>
              <a:defRPr/>
            </a:pPr>
            <a:r>
              <a:rPr lang="zh-CN" altLang="zh-CN" sz="3000" b="1" dirty="0">
                <a:latin typeface="+mj-ea"/>
                <a:ea typeface="+mj-ea"/>
              </a:rPr>
              <a:t>有韩国</a:t>
            </a:r>
            <a:r>
              <a:rPr lang="en-US" altLang="zh-CN" sz="3000" b="1" dirty="0">
                <a:latin typeface="+mj-ea"/>
                <a:ea typeface="+mj-ea"/>
              </a:rPr>
              <a:t>"</a:t>
            </a:r>
            <a:r>
              <a:rPr lang="zh-CN" altLang="zh-CN" sz="3000" b="1" dirty="0">
                <a:latin typeface="+mj-ea"/>
                <a:ea typeface="+mj-ea"/>
              </a:rPr>
              <a:t>克隆之父</a:t>
            </a:r>
            <a:r>
              <a:rPr lang="en-US" altLang="zh-CN" sz="3000" b="1" dirty="0">
                <a:latin typeface="+mj-ea"/>
                <a:ea typeface="+mj-ea"/>
              </a:rPr>
              <a:t>"</a:t>
            </a:r>
            <a:r>
              <a:rPr lang="zh-CN" altLang="zh-CN" sz="3000" b="1" dirty="0">
                <a:latin typeface="+mj-ea"/>
                <a:ea typeface="+mj-ea"/>
              </a:rPr>
              <a:t>美誉的首尔大学教授黄禹锡曾经是亚洲学术界的骄傲。</a:t>
            </a:r>
            <a:r>
              <a:rPr lang="en-US" altLang="zh-CN" sz="3000" b="1" dirty="0">
                <a:latin typeface="+mj-ea"/>
                <a:ea typeface="+mj-ea"/>
              </a:rPr>
              <a:t>2004</a:t>
            </a:r>
            <a:r>
              <a:rPr lang="zh-CN" altLang="zh-CN" sz="3000" b="1" dirty="0">
                <a:latin typeface="+mj-ea"/>
                <a:ea typeface="+mj-ea"/>
              </a:rPr>
              <a:t>年和</a:t>
            </a:r>
            <a:r>
              <a:rPr lang="en-US" altLang="zh-CN" sz="3000" b="1" dirty="0">
                <a:latin typeface="+mj-ea"/>
                <a:ea typeface="+mj-ea"/>
              </a:rPr>
              <a:t>2005</a:t>
            </a:r>
            <a:r>
              <a:rPr lang="zh-CN" altLang="zh-CN" sz="3000" b="1" dirty="0">
                <a:latin typeface="+mj-ea"/>
                <a:ea typeface="+mj-ea"/>
              </a:rPr>
              <a:t>年，黄禹锡研究团队先后在《</a:t>
            </a:r>
            <a:r>
              <a:rPr lang="en-US" altLang="zh-CN" sz="3000" b="1" dirty="0">
                <a:latin typeface="+mj-ea"/>
                <a:ea typeface="+mj-ea"/>
              </a:rPr>
              <a:t>Science</a:t>
            </a:r>
            <a:r>
              <a:rPr lang="zh-CN" altLang="zh-CN" sz="3000" b="1" dirty="0">
                <a:latin typeface="+mj-ea"/>
                <a:ea typeface="+mj-ea"/>
              </a:rPr>
              <a:t>》上发表研究论文，轰动全世界。由于连续不断推出世界性的科研成果，黄禹锡被不少韩国民众捧为领导韩国科技未来的民族英雄。</a:t>
            </a:r>
            <a:r>
              <a:rPr lang="en-US" altLang="zh-CN" sz="3000" b="1" dirty="0">
                <a:latin typeface="+mj-ea"/>
                <a:ea typeface="+mj-ea"/>
              </a:rPr>
              <a:t>“</a:t>
            </a:r>
            <a:r>
              <a:rPr lang="zh-CN" altLang="zh-CN" sz="3000" b="1" dirty="0">
                <a:latin typeface="+mj-ea"/>
                <a:ea typeface="+mj-ea"/>
              </a:rPr>
              <a:t>黄禹锡神话</a:t>
            </a:r>
            <a:r>
              <a:rPr lang="en-US" altLang="zh-CN" sz="3000" b="1" dirty="0">
                <a:latin typeface="+mj-ea"/>
                <a:ea typeface="+mj-ea"/>
              </a:rPr>
              <a:t>”</a:t>
            </a:r>
            <a:r>
              <a:rPr lang="zh-CN" altLang="zh-CN" sz="3000" b="1" dirty="0">
                <a:latin typeface="+mj-ea"/>
                <a:ea typeface="+mj-ea"/>
              </a:rPr>
              <a:t>破灭始于</a:t>
            </a:r>
            <a:r>
              <a:rPr lang="en-US" altLang="zh-CN" sz="3000" b="1" dirty="0">
                <a:latin typeface="+mj-ea"/>
                <a:ea typeface="+mj-ea"/>
              </a:rPr>
              <a:t>2005</a:t>
            </a:r>
            <a:r>
              <a:rPr lang="zh-CN" altLang="zh-CN" sz="3000" b="1" dirty="0">
                <a:latin typeface="+mj-ea"/>
                <a:ea typeface="+mj-ea"/>
              </a:rPr>
              <a:t>年年底，有媒体披露他的研究小组论文中有造假成分。首尔大学随后的调查证实，黄禹锡发表在《</a:t>
            </a:r>
            <a:r>
              <a:rPr lang="en-US" altLang="zh-CN" sz="3000" b="1" dirty="0">
                <a:latin typeface="+mj-ea"/>
                <a:ea typeface="+mj-ea"/>
              </a:rPr>
              <a:t>Science</a:t>
            </a:r>
            <a:r>
              <a:rPr lang="zh-CN" altLang="zh-CN" sz="3000" b="1" dirty="0">
                <a:latin typeface="+mj-ea"/>
                <a:ea typeface="+mj-ea"/>
              </a:rPr>
              <a:t>》上的研究成果竟然是子虚乌有。黄禹锡学术造假丑闻令科学界震惊，他本人也名誉扫地</a:t>
            </a:r>
            <a:r>
              <a:rPr lang="zh-CN" altLang="zh-CN" sz="3000" b="1" dirty="0" smtClean="0">
                <a:latin typeface="+mj-ea"/>
                <a:ea typeface="+mj-ea"/>
              </a:rPr>
              <a:t>。不久</a:t>
            </a:r>
            <a:r>
              <a:rPr lang="zh-CN" altLang="zh-CN" sz="3000" b="1" dirty="0">
                <a:latin typeface="+mj-ea"/>
                <a:ea typeface="+mj-ea"/>
              </a:rPr>
              <a:t>，韩国检察部门以诈骗、侵吞研究经费等罪名向黄禹锡提出指控，并要求法院判处其有期徒刑</a:t>
            </a:r>
            <a:r>
              <a:rPr lang="en-US" altLang="zh-CN" sz="3000" b="1" dirty="0">
                <a:latin typeface="+mj-ea"/>
                <a:ea typeface="+mj-ea"/>
              </a:rPr>
              <a:t>4</a:t>
            </a:r>
            <a:r>
              <a:rPr lang="zh-CN" altLang="zh-CN" sz="3000" b="1" dirty="0">
                <a:latin typeface="+mj-ea"/>
                <a:ea typeface="+mj-ea"/>
              </a:rPr>
              <a:t>年。</a:t>
            </a:r>
            <a:r>
              <a:rPr lang="en-US" altLang="zh-CN" sz="3000" b="1" dirty="0">
                <a:latin typeface="+mj-ea"/>
                <a:ea typeface="+mj-ea"/>
              </a:rPr>
              <a:t>2009</a:t>
            </a:r>
            <a:r>
              <a:rPr lang="zh-CN" altLang="zh-CN" sz="3000" b="1" dirty="0">
                <a:latin typeface="+mj-ea"/>
                <a:ea typeface="+mj-ea"/>
              </a:rPr>
              <a:t>年</a:t>
            </a:r>
            <a:r>
              <a:rPr lang="en-US" altLang="zh-CN" sz="3000" b="1" dirty="0">
                <a:latin typeface="+mj-ea"/>
                <a:ea typeface="+mj-ea"/>
              </a:rPr>
              <a:t>10</a:t>
            </a:r>
            <a:r>
              <a:rPr lang="zh-CN" altLang="zh-CN" sz="3000" b="1" dirty="0">
                <a:latin typeface="+mj-ea"/>
                <a:ea typeface="+mj-ea"/>
              </a:rPr>
              <a:t>月，韩国首尔中央地方法院对黄禹锡案做出缓刑判决。</a:t>
            </a:r>
          </a:p>
          <a:p>
            <a:pPr marL="274320" indent="-274320" fontAlgn="auto">
              <a:spcAft>
                <a:spcPts val="0"/>
              </a:spcAft>
              <a:buClr>
                <a:schemeClr val="accent3"/>
              </a:buClr>
              <a:buFont typeface="Wingdings 2"/>
              <a:buChar char=""/>
              <a:defRPr/>
            </a:pPr>
            <a:endParaRPr lang="zh-CN" altLang="en-US" b="1"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620713"/>
            <a:ext cx="8229600" cy="5976937"/>
          </a:xfrm>
        </p:spPr>
        <p:txBody>
          <a:bodyPr>
            <a:normAutofit fontScale="77500" lnSpcReduction="20000"/>
          </a:bodyPr>
          <a:lstStyle/>
          <a:p>
            <a:pPr marL="274320" indent="-274320" fontAlgn="auto">
              <a:spcAft>
                <a:spcPts val="0"/>
              </a:spcAft>
              <a:buClr>
                <a:schemeClr val="accent3"/>
              </a:buClr>
              <a:buFont typeface="Wingdings 2"/>
              <a:buChar char=""/>
              <a:defRPr/>
            </a:pPr>
            <a:r>
              <a:rPr lang="zh-CN" altLang="en-US" sz="3600" b="1" dirty="0" smtClean="0">
                <a:solidFill>
                  <a:srgbClr val="FF0000"/>
                </a:solidFill>
                <a:latin typeface="+mj-ea"/>
                <a:ea typeface="+mj-ea"/>
              </a:rPr>
              <a:t>伪造或篡改案例</a:t>
            </a:r>
            <a:r>
              <a:rPr lang="en-US" altLang="zh-CN" sz="3600" b="1" dirty="0" smtClean="0">
                <a:solidFill>
                  <a:srgbClr val="FF0000"/>
                </a:solidFill>
                <a:latin typeface="+mj-ea"/>
                <a:ea typeface="+mj-ea"/>
              </a:rPr>
              <a:t>2</a:t>
            </a:r>
          </a:p>
          <a:p>
            <a:pPr marL="274320" indent="-274320" fontAlgn="auto">
              <a:spcAft>
                <a:spcPts val="0"/>
              </a:spcAft>
              <a:buClr>
                <a:schemeClr val="accent3"/>
              </a:buClr>
              <a:buFont typeface="Wingdings 2"/>
              <a:buChar char=""/>
              <a:defRPr/>
            </a:pPr>
            <a:r>
              <a:rPr lang="zh-CN" altLang="zh-CN" sz="3300" b="1" dirty="0">
                <a:latin typeface="+mj-ea"/>
                <a:ea typeface="+mj-ea"/>
              </a:rPr>
              <a:t>来自我国江苏一所高校的硕士生被推荐在美国哥伦比亚大学攻读博士学位。该研究生的指导教师是哥伦比亚大学的教授，也是我校的讲座</a:t>
            </a:r>
            <a:r>
              <a:rPr lang="zh-CN" altLang="zh-CN" sz="3300" b="1" dirty="0" smtClean="0">
                <a:latin typeface="+mj-ea"/>
                <a:ea typeface="+mj-ea"/>
              </a:rPr>
              <a:t>讲授。</a:t>
            </a:r>
            <a:r>
              <a:rPr lang="zh-CN" altLang="zh-CN" sz="3300" b="1" dirty="0">
                <a:latin typeface="+mj-ea"/>
                <a:ea typeface="+mj-ea"/>
              </a:rPr>
              <a:t>这名研究生在国内学习期间成绩非常优秀，到美国后学习依然刻苦认真，导师也很满意。不想一年多后导师收到美国一杂志社编辑的电话，证实该学生所投论文中涉及到的实验数据是伪造的！追问学生，学生竟回答：我国内的同学都这么做，这么做的理由是想早点出些成果。听到这个回答，导师简直气晕了</a:t>
            </a:r>
            <a:r>
              <a:rPr lang="zh-CN" altLang="zh-CN" sz="3300" b="1" dirty="0" smtClean="0">
                <a:latin typeface="+mj-ea"/>
                <a:ea typeface="+mj-ea"/>
              </a:rPr>
              <a:t>。哥伦比亚大学</a:t>
            </a:r>
            <a:r>
              <a:rPr lang="zh-CN" altLang="zh-CN" sz="3300" b="1" dirty="0">
                <a:latin typeface="+mj-ea"/>
                <a:ea typeface="+mj-ea"/>
              </a:rPr>
              <a:t>非常痛恨学术造假，对此事进行</a:t>
            </a:r>
            <a:r>
              <a:rPr lang="zh-CN" altLang="zh-CN" sz="3300" b="1" dirty="0" smtClean="0">
                <a:latin typeface="+mj-ea"/>
                <a:ea typeface="+mj-ea"/>
              </a:rPr>
              <a:t>了</a:t>
            </a:r>
            <a:r>
              <a:rPr lang="zh-CN" altLang="en-US" sz="3300" b="1" dirty="0" smtClean="0">
                <a:latin typeface="+mj-ea"/>
                <a:ea typeface="+mj-ea"/>
              </a:rPr>
              <a:t>坚决</a:t>
            </a:r>
            <a:r>
              <a:rPr lang="zh-CN" altLang="zh-CN" sz="3300" b="1" dirty="0" smtClean="0">
                <a:latin typeface="+mj-ea"/>
                <a:ea typeface="+mj-ea"/>
              </a:rPr>
              <a:t>的</a:t>
            </a:r>
            <a:r>
              <a:rPr lang="zh-CN" altLang="zh-CN" sz="3300" b="1" dirty="0">
                <a:latin typeface="+mj-ea"/>
                <a:ea typeface="+mj-ea"/>
              </a:rPr>
              <a:t>处理：一，立即勒令该生退学；二，学校以后不再接受国内这所大学教授推荐的学生。这名学生对校方的处理结果想不通，出现了一些过激行为，在街头闹事，受到法律惩处。最终还得由导师出面将学生从警局带回。这位学生经过这样件事后精神有些失常，在美国的精神卫生中心治疗了一年半后回国</a:t>
            </a:r>
            <a:r>
              <a:rPr lang="zh-CN" altLang="zh-CN" sz="2800" dirty="0"/>
              <a:t>。</a:t>
            </a:r>
            <a:endParaRPr lang="zh-CN" altLang="en-US" sz="2800" b="1" dirty="0">
              <a:latin typeface="+mj-ea"/>
              <a:ea typeface="+mj-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836613"/>
            <a:ext cx="8229600" cy="5487987"/>
          </a:xfrm>
        </p:spPr>
        <p:txBody>
          <a:bodyPr>
            <a:normAutofit fontScale="85000" lnSpcReduction="20000"/>
          </a:bodyPr>
          <a:lstStyle/>
          <a:p>
            <a:pPr marL="274320" indent="-274320" fontAlgn="auto">
              <a:spcAft>
                <a:spcPts val="0"/>
              </a:spcAft>
              <a:buClr>
                <a:schemeClr val="accent3"/>
              </a:buClr>
              <a:buFont typeface="Wingdings 2"/>
              <a:buChar char=""/>
              <a:defRPr/>
            </a:pPr>
            <a:endParaRPr lang="en-US" altLang="zh-CN" dirty="0"/>
          </a:p>
          <a:p>
            <a:pPr marL="274320" indent="-274320" fontAlgn="auto">
              <a:spcAft>
                <a:spcPts val="0"/>
              </a:spcAft>
              <a:buClr>
                <a:schemeClr val="accent3"/>
              </a:buClr>
              <a:buFont typeface="Wingdings 2"/>
              <a:buChar char=""/>
              <a:defRPr/>
            </a:pPr>
            <a:r>
              <a:rPr lang="zh-CN" altLang="en-US" sz="3000" b="1" dirty="0" smtClean="0">
                <a:latin typeface="+mj-ea"/>
                <a:ea typeface="+mj-ea"/>
              </a:rPr>
              <a:t>如何避免出现学术不端？</a:t>
            </a:r>
            <a:endParaRPr lang="en-US" altLang="zh-CN" sz="3000" b="1" dirty="0" smtClean="0">
              <a:latin typeface="+mj-ea"/>
              <a:ea typeface="+mj-ea"/>
            </a:endParaRPr>
          </a:p>
          <a:p>
            <a:pPr marL="274320" indent="-274320" fontAlgn="auto">
              <a:spcAft>
                <a:spcPts val="0"/>
              </a:spcAft>
              <a:buClr>
                <a:schemeClr val="accent3"/>
              </a:buClr>
              <a:buFont typeface="Wingdings 2"/>
              <a:buChar char=""/>
              <a:defRPr/>
            </a:pPr>
            <a:r>
              <a:rPr lang="zh-CN" altLang="zh-CN" sz="3000" b="1" dirty="0" smtClean="0">
                <a:latin typeface="+mj-ea"/>
                <a:ea typeface="+mj-ea"/>
              </a:rPr>
              <a:t>第一</a:t>
            </a:r>
            <a:r>
              <a:rPr lang="zh-CN" altLang="zh-CN" sz="3000" b="1" dirty="0">
                <a:latin typeface="+mj-ea"/>
                <a:ea typeface="+mj-ea"/>
              </a:rPr>
              <a:t>要重视科技查新。这对文科研究一样适用。</a:t>
            </a:r>
          </a:p>
          <a:p>
            <a:pPr marL="0" indent="0" fontAlgn="auto">
              <a:spcAft>
                <a:spcPts val="0"/>
              </a:spcAft>
              <a:buClr>
                <a:schemeClr val="accent3"/>
              </a:buClr>
              <a:buFont typeface="Wingdings 2"/>
              <a:buNone/>
              <a:defRPr/>
            </a:pPr>
            <a:endParaRPr lang="zh-CN" altLang="zh-CN" sz="3000" b="1" dirty="0">
              <a:latin typeface="+mj-ea"/>
              <a:ea typeface="+mj-ea"/>
            </a:endParaRPr>
          </a:p>
          <a:p>
            <a:pPr marL="274320" indent="-274320" fontAlgn="auto">
              <a:spcAft>
                <a:spcPts val="0"/>
              </a:spcAft>
              <a:buClr>
                <a:schemeClr val="accent3"/>
              </a:buClr>
              <a:buFont typeface="Wingdings 2"/>
              <a:buChar char=""/>
              <a:defRPr/>
            </a:pPr>
            <a:r>
              <a:rPr lang="zh-CN" altLang="zh-CN" sz="3000" b="1" dirty="0">
                <a:latin typeface="+mj-ea"/>
                <a:ea typeface="+mj-ea"/>
              </a:rPr>
              <a:t>第二要坚持实事求是。在实验过程中，忠实观察和记录实验中所获得的原始数据，不要随意对原始数据进行删裁取舍（哪怕是为了美化图片效果），我们学校的一位教授在这方面有着深切的教训，因为进入了黑名单，许多人才项目与之失之交臂。</a:t>
            </a:r>
          </a:p>
          <a:p>
            <a:pPr marL="0" indent="0" fontAlgn="auto">
              <a:spcAft>
                <a:spcPts val="0"/>
              </a:spcAft>
              <a:buClr>
                <a:schemeClr val="accent3"/>
              </a:buClr>
              <a:buFont typeface="Wingdings 2"/>
              <a:buNone/>
              <a:defRPr/>
            </a:pPr>
            <a:endParaRPr lang="zh-CN" altLang="zh-CN" sz="3000" b="1" dirty="0">
              <a:latin typeface="+mj-ea"/>
              <a:ea typeface="+mj-ea"/>
            </a:endParaRPr>
          </a:p>
          <a:p>
            <a:pPr marL="274320" indent="-274320" fontAlgn="auto">
              <a:spcAft>
                <a:spcPts val="0"/>
              </a:spcAft>
              <a:buClr>
                <a:schemeClr val="accent3"/>
              </a:buClr>
              <a:buFont typeface="Wingdings 2"/>
              <a:buChar char=""/>
              <a:defRPr/>
            </a:pPr>
            <a:r>
              <a:rPr lang="zh-CN" altLang="zh-CN" sz="3000" b="1" dirty="0">
                <a:latin typeface="+mj-ea"/>
                <a:ea typeface="+mj-ea"/>
              </a:rPr>
              <a:t>第三要发扬学术民主。著名科学家邹承鲁先生指出，“在科学研究中出现不同意见，得到不同结论是自然的，也是不可避免的。只有通过不同学术意见的交锋，才能促进科学的发展”。</a:t>
            </a:r>
          </a:p>
          <a:p>
            <a:pPr marL="0" indent="0" fontAlgn="auto">
              <a:spcAft>
                <a:spcPts val="0"/>
              </a:spcAft>
              <a:buClr>
                <a:schemeClr val="accent3"/>
              </a:buClr>
              <a:buFont typeface="Wingdings 2"/>
              <a:buNone/>
              <a:defRPr/>
            </a:pPr>
            <a:endParaRPr lang="zh-CN" altLang="zh-CN" dirty="0"/>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08050"/>
            <a:ext cx="8229600" cy="5416550"/>
          </a:xfrm>
        </p:spPr>
        <p:txBody>
          <a:bodyPr>
            <a:normAutofit/>
          </a:bodyPr>
          <a:lstStyle/>
          <a:p>
            <a:pPr marL="274320" indent="-274320" fontAlgn="auto">
              <a:spcAft>
                <a:spcPts val="0"/>
              </a:spcAft>
              <a:buClr>
                <a:schemeClr val="accent3"/>
              </a:buClr>
              <a:buFont typeface="Wingdings 2"/>
              <a:buChar char=""/>
              <a:defRPr/>
            </a:pPr>
            <a:r>
              <a:rPr lang="zh-CN" altLang="en-US" sz="2800" b="1" dirty="0" smtClean="0">
                <a:solidFill>
                  <a:srgbClr val="FF0000"/>
                </a:solidFill>
                <a:latin typeface="+mj-ea"/>
                <a:ea typeface="+mj-ea"/>
              </a:rPr>
              <a:t>署名和投稿中的不端行为：</a:t>
            </a:r>
            <a:endParaRPr lang="en-US" altLang="zh-CN" sz="2800" b="1" dirty="0" smtClean="0">
              <a:solidFill>
                <a:srgbClr val="FF0000"/>
              </a:solidFill>
              <a:latin typeface="+mj-ea"/>
              <a:ea typeface="+mj-ea"/>
            </a:endParaRPr>
          </a:p>
          <a:p>
            <a:pPr marL="274320" indent="-274320" fontAlgn="auto">
              <a:spcAft>
                <a:spcPts val="0"/>
              </a:spcAft>
              <a:buClr>
                <a:schemeClr val="accent3"/>
              </a:buClr>
              <a:buFont typeface="Wingdings 2"/>
              <a:buChar char=""/>
              <a:defRPr/>
            </a:pPr>
            <a:r>
              <a:rPr lang="zh-CN" altLang="zh-CN" b="1" dirty="0">
                <a:latin typeface="+mj-ea"/>
                <a:ea typeface="+mj-ea"/>
              </a:rPr>
              <a:t>论文的署名不仅体现作者辛勤劳动应得的荣誉，更重要的是体现对论文的负责。在科学研究中，研究者在自己的论文或实验报告上签名，只能是 </a:t>
            </a:r>
            <a:r>
              <a:rPr lang="en-US" altLang="zh-CN" b="1" dirty="0">
                <a:latin typeface="+mj-ea"/>
                <a:ea typeface="+mj-ea"/>
              </a:rPr>
              <a:t>“</a:t>
            </a:r>
            <a:r>
              <a:rPr lang="zh-CN" altLang="zh-CN" b="1" dirty="0">
                <a:latin typeface="+mj-ea"/>
                <a:ea typeface="+mj-ea"/>
              </a:rPr>
              <a:t>责任</a:t>
            </a:r>
            <a:r>
              <a:rPr lang="en-US" altLang="zh-CN" b="1" dirty="0">
                <a:latin typeface="+mj-ea"/>
                <a:ea typeface="+mj-ea"/>
              </a:rPr>
              <a:t>”</a:t>
            </a:r>
            <a:r>
              <a:rPr lang="zh-CN" altLang="zh-CN" b="1" dirty="0">
                <a:latin typeface="+mj-ea"/>
                <a:ea typeface="+mj-ea"/>
              </a:rPr>
              <a:t>的解释，这是惟一的科学解释。一稿多投是一种学术不端行为，未经他人许可，不当使用他人署名也是一种学术不端行为，在研究生群体中非常普遍。为了追求快速发表论文，某些研究生在未经导师许可的情况下，直接署上导师的姓名。尤其是一些学术声望较高、社会影响较大的导师，经常会遭遇学生的</a:t>
            </a:r>
            <a:r>
              <a:rPr lang="en-US" altLang="zh-CN" b="1" dirty="0">
                <a:latin typeface="+mj-ea"/>
                <a:ea typeface="+mj-ea"/>
              </a:rPr>
              <a:t>“</a:t>
            </a:r>
            <a:r>
              <a:rPr lang="zh-CN" altLang="zh-CN" b="1" dirty="0">
                <a:latin typeface="+mj-ea"/>
                <a:ea typeface="+mj-ea"/>
              </a:rPr>
              <a:t>被署名</a:t>
            </a:r>
            <a:r>
              <a:rPr lang="en-US" altLang="zh-CN" b="1" dirty="0">
                <a:latin typeface="+mj-ea"/>
                <a:ea typeface="+mj-ea"/>
              </a:rPr>
              <a:t>”</a:t>
            </a:r>
            <a:r>
              <a:rPr lang="zh-CN" altLang="zh-CN" b="1" dirty="0">
                <a:latin typeface="+mj-ea"/>
                <a:ea typeface="+mj-ea"/>
              </a:rPr>
              <a:t>。到最后东窗事发，导师往往处于被动尴尬的处境之中，有苦难言，给导师和学校造成了不可挽回的损失。</a:t>
            </a:r>
            <a:endParaRPr lang="zh-CN" altLang="en-US" b="1" dirty="0">
              <a:latin typeface="+mj-ea"/>
              <a:ea typeface="+mj-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08050"/>
            <a:ext cx="8229600" cy="5416550"/>
          </a:xfrm>
        </p:spPr>
        <p:txBody>
          <a:bodyPr>
            <a:normAutofit/>
          </a:bodyPr>
          <a:lstStyle/>
          <a:p>
            <a:pPr marL="274320" indent="-274320" fontAlgn="auto">
              <a:spcAft>
                <a:spcPts val="0"/>
              </a:spcAft>
              <a:buClr>
                <a:schemeClr val="accent3"/>
              </a:buClr>
              <a:buFont typeface="Wingdings 2"/>
              <a:buChar char=""/>
              <a:defRPr/>
            </a:pPr>
            <a:r>
              <a:rPr lang="zh-CN" altLang="en-US" sz="2800" b="1" dirty="0" smtClean="0">
                <a:solidFill>
                  <a:srgbClr val="FF0000"/>
                </a:solidFill>
                <a:latin typeface="+mj-ea"/>
                <a:ea typeface="+mj-ea"/>
              </a:rPr>
              <a:t>署名和投稿中的不端行为案例</a:t>
            </a:r>
            <a:r>
              <a:rPr lang="en-US" altLang="zh-CN" sz="2800" b="1" dirty="0" smtClean="0">
                <a:solidFill>
                  <a:srgbClr val="FF0000"/>
                </a:solidFill>
                <a:latin typeface="+mj-ea"/>
                <a:ea typeface="+mj-ea"/>
              </a:rPr>
              <a:t>1</a:t>
            </a:r>
            <a:r>
              <a:rPr lang="zh-CN" altLang="en-US" sz="2800" b="1" dirty="0" smtClean="0">
                <a:solidFill>
                  <a:srgbClr val="FF0000"/>
                </a:solidFill>
                <a:latin typeface="+mj-ea"/>
                <a:ea typeface="+mj-ea"/>
              </a:rPr>
              <a:t>：</a:t>
            </a:r>
            <a:endParaRPr lang="en-US" altLang="zh-CN" sz="2800" b="1" dirty="0" smtClean="0">
              <a:solidFill>
                <a:srgbClr val="FF0000"/>
              </a:solidFill>
              <a:latin typeface="+mj-ea"/>
              <a:ea typeface="+mj-ea"/>
            </a:endParaRPr>
          </a:p>
          <a:p>
            <a:pPr marL="274320" indent="-274320" fontAlgn="auto">
              <a:spcAft>
                <a:spcPts val="0"/>
              </a:spcAft>
              <a:buClr>
                <a:schemeClr val="accent3"/>
              </a:buClr>
              <a:buFont typeface="Wingdings 2"/>
              <a:buChar char=""/>
              <a:defRPr/>
            </a:pPr>
            <a:r>
              <a:rPr lang="en-AU" altLang="zh-CN" b="1" dirty="0">
                <a:latin typeface="+mj-ea"/>
                <a:ea typeface="+mj-ea"/>
              </a:rPr>
              <a:t>2009</a:t>
            </a:r>
            <a:r>
              <a:rPr lang="zh-CN" altLang="zh-CN" b="1" dirty="0">
                <a:latin typeface="+mj-ea"/>
                <a:ea typeface="+mj-ea"/>
              </a:rPr>
              <a:t>年</a:t>
            </a:r>
            <a:r>
              <a:rPr lang="en-AU" altLang="zh-CN" b="1" dirty="0">
                <a:latin typeface="+mj-ea"/>
                <a:ea typeface="+mj-ea"/>
              </a:rPr>
              <a:t>8</a:t>
            </a:r>
            <a:r>
              <a:rPr lang="zh-CN" altLang="zh-CN" b="1" dirty="0">
                <a:latin typeface="+mj-ea"/>
                <a:ea typeface="+mj-ea"/>
              </a:rPr>
              <a:t>月，武汉理工大学校长、中科院</a:t>
            </a:r>
            <a:r>
              <a:rPr lang="en-US" altLang="zh-CN" b="1" dirty="0">
                <a:latin typeface="+mj-ea"/>
                <a:ea typeface="+mj-ea"/>
              </a:rPr>
              <a:t>2009</a:t>
            </a:r>
            <a:r>
              <a:rPr lang="zh-CN" altLang="zh-CN" b="1" dirty="0">
                <a:latin typeface="+mj-ea"/>
                <a:ea typeface="+mj-ea"/>
              </a:rPr>
              <a:t>年院士候选人周祖德论文涉嫌抄袭事件发生，引起了社会的广泛关注，一夜之间将学校推向了社会舆论的风口浪尖。经校方调查，事件真相是周祖德指导的博士研究生谢鸣抄袭他人学术论文，未经导师同意，直接署上了时任校长周祖德的名字。随后，周校长向全校师生和社会各界致歉，自己作为导师，虽然对学生抄袭论文并不知情，但有疏于教育管理的责任。</a:t>
            </a:r>
            <a:r>
              <a:rPr lang="en-AU" altLang="zh-CN" b="1" dirty="0">
                <a:latin typeface="+mj-ea"/>
                <a:ea typeface="+mj-ea"/>
              </a:rPr>
              <a:t>2009</a:t>
            </a:r>
            <a:r>
              <a:rPr lang="zh-CN" altLang="zh-CN" b="1" dirty="0">
                <a:latin typeface="+mj-ea"/>
                <a:ea typeface="+mj-ea"/>
              </a:rPr>
              <a:t>年周祖德没有进入院士行列，</a:t>
            </a:r>
            <a:r>
              <a:rPr lang="en-AU" altLang="zh-CN" b="1" dirty="0">
                <a:latin typeface="+mj-ea"/>
                <a:ea typeface="+mj-ea"/>
              </a:rPr>
              <a:t>2010</a:t>
            </a:r>
            <a:r>
              <a:rPr lang="zh-CN" altLang="zh-CN" b="1" dirty="0">
                <a:latin typeface="+mj-ea"/>
                <a:ea typeface="+mj-ea"/>
              </a:rPr>
              <a:t>年</a:t>
            </a:r>
            <a:r>
              <a:rPr lang="en-AU" altLang="zh-CN" b="1" dirty="0">
                <a:latin typeface="+mj-ea"/>
                <a:ea typeface="+mj-ea"/>
              </a:rPr>
              <a:t>6</a:t>
            </a:r>
            <a:r>
              <a:rPr lang="zh-CN" altLang="zh-CN" b="1" dirty="0">
                <a:latin typeface="+mj-ea"/>
                <a:ea typeface="+mj-ea"/>
              </a:rPr>
              <a:t>月，武汉理工大学进行行政领导班子换届，周祖德也不再担任该校校长职务。同学们，想想这个后果，导师真的是很无辜，不要轻易害了导师。</a:t>
            </a: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08050"/>
            <a:ext cx="8229600" cy="5416550"/>
          </a:xfrm>
        </p:spPr>
        <p:txBody>
          <a:bodyPr>
            <a:normAutofit/>
          </a:bodyPr>
          <a:lstStyle/>
          <a:p>
            <a:pPr marL="274320" indent="-274320" fontAlgn="auto">
              <a:spcAft>
                <a:spcPts val="0"/>
              </a:spcAft>
              <a:buClr>
                <a:schemeClr val="accent3"/>
              </a:buClr>
              <a:buFont typeface="Wingdings 2"/>
              <a:buChar char=""/>
              <a:defRPr/>
            </a:pPr>
            <a:r>
              <a:rPr lang="zh-CN" altLang="en-US" sz="2800" b="1" dirty="0" smtClean="0">
                <a:solidFill>
                  <a:srgbClr val="FF0000"/>
                </a:solidFill>
                <a:latin typeface="+mj-ea"/>
                <a:ea typeface="+mj-ea"/>
              </a:rPr>
              <a:t>署名和投稿中的不端行为案例</a:t>
            </a:r>
            <a:r>
              <a:rPr lang="en-US" altLang="zh-CN" sz="2800" b="1" dirty="0" smtClean="0">
                <a:solidFill>
                  <a:srgbClr val="FF0000"/>
                </a:solidFill>
                <a:latin typeface="+mj-ea"/>
                <a:ea typeface="+mj-ea"/>
              </a:rPr>
              <a:t>2</a:t>
            </a:r>
            <a:r>
              <a:rPr lang="zh-CN" altLang="en-US" sz="2800" b="1" dirty="0" smtClean="0">
                <a:solidFill>
                  <a:srgbClr val="FF0000"/>
                </a:solidFill>
                <a:latin typeface="+mj-ea"/>
                <a:ea typeface="+mj-ea"/>
              </a:rPr>
              <a:t>：</a:t>
            </a:r>
            <a:endParaRPr lang="en-US" altLang="zh-CN" sz="2800" b="1" dirty="0" smtClean="0">
              <a:solidFill>
                <a:srgbClr val="FF0000"/>
              </a:solidFill>
              <a:latin typeface="+mj-ea"/>
              <a:ea typeface="+mj-ea"/>
            </a:endParaRPr>
          </a:p>
          <a:p>
            <a:pPr marL="274320" indent="-274320" fontAlgn="auto">
              <a:spcAft>
                <a:spcPts val="0"/>
              </a:spcAft>
              <a:buClr>
                <a:schemeClr val="accent3"/>
              </a:buClr>
              <a:buFont typeface="Wingdings 2"/>
              <a:buChar char=""/>
              <a:defRPr/>
            </a:pPr>
            <a:r>
              <a:rPr lang="en-US" altLang="zh-CN" b="1" dirty="0" smtClean="0">
                <a:latin typeface="+mj-ea"/>
                <a:ea typeface="+mj-ea"/>
              </a:rPr>
              <a:t>2007</a:t>
            </a:r>
            <a:r>
              <a:rPr lang="zh-CN" altLang="zh-CN" b="1" dirty="0">
                <a:latin typeface="+mj-ea"/>
                <a:ea typeface="+mj-ea"/>
              </a:rPr>
              <a:t>年</a:t>
            </a:r>
            <a:r>
              <a:rPr lang="en-US" altLang="zh-CN" b="1" dirty="0">
                <a:latin typeface="+mj-ea"/>
                <a:ea typeface="+mj-ea"/>
              </a:rPr>
              <a:t>8</a:t>
            </a:r>
            <a:r>
              <a:rPr lang="zh-CN" altLang="zh-CN" b="1" dirty="0">
                <a:latin typeface="+mj-ea"/>
                <a:ea typeface="+mj-ea"/>
              </a:rPr>
              <a:t>月</a:t>
            </a:r>
            <a:r>
              <a:rPr lang="en-US" altLang="zh-CN" b="1" dirty="0">
                <a:latin typeface="+mj-ea"/>
                <a:ea typeface="+mj-ea"/>
              </a:rPr>
              <a:t>14</a:t>
            </a:r>
            <a:r>
              <a:rPr lang="zh-CN" altLang="zh-CN" b="1" dirty="0">
                <a:latin typeface="+mj-ea"/>
                <a:ea typeface="+mj-ea"/>
              </a:rPr>
              <a:t>日，新语丝网站有帖子称，复旦大学信息学院叶炜、顾宁两篇论文涉嫌抄袭。不久，该校收到信息学院退休教师发来的实名举报信件。举报者称，作者先将英文形式的论文</a:t>
            </a:r>
            <a:r>
              <a:rPr lang="en-US" altLang="zh-CN" b="1" dirty="0">
                <a:latin typeface="+mj-ea"/>
                <a:ea typeface="+mj-ea"/>
              </a:rPr>
              <a:t>A</a:t>
            </a:r>
            <a:r>
              <a:rPr lang="zh-CN" altLang="zh-CN" b="1" dirty="0">
                <a:latin typeface="+mj-ea"/>
                <a:ea typeface="+mj-ea"/>
              </a:rPr>
              <a:t>在国际会议上发表，然后将其译成中文形式的论文</a:t>
            </a:r>
            <a:r>
              <a:rPr lang="en-US" altLang="zh-CN" b="1" dirty="0">
                <a:latin typeface="+mj-ea"/>
                <a:ea typeface="+mj-ea"/>
              </a:rPr>
              <a:t>B</a:t>
            </a:r>
            <a:r>
              <a:rPr lang="zh-CN" altLang="zh-CN" b="1" dirty="0">
                <a:latin typeface="+mj-ea"/>
                <a:ea typeface="+mj-ea"/>
              </a:rPr>
              <a:t>，又发表在中文期刊上，实质是同一篇论文的内容。而且，这篇论文的相当一部分内容涉嫌抄袭美国芝加哥大学研究人员于早年发表的论文</a:t>
            </a:r>
            <a:r>
              <a:rPr lang="en-US" altLang="zh-CN" b="1" dirty="0">
                <a:latin typeface="+mj-ea"/>
                <a:ea typeface="+mj-ea"/>
              </a:rPr>
              <a:t>C</a:t>
            </a:r>
            <a:r>
              <a:rPr lang="zh-CN" altLang="zh-CN" b="1" dirty="0">
                <a:latin typeface="+mj-ea"/>
                <a:ea typeface="+mj-ea"/>
              </a:rPr>
              <a:t>。作为顾宁教授的博士生，叶炜承认，这两篇论文都是他自己独立向</a:t>
            </a:r>
            <a:r>
              <a:rPr lang="en-US" altLang="zh-CN" b="1" dirty="0">
                <a:latin typeface="+mj-ea"/>
                <a:ea typeface="+mj-ea"/>
              </a:rPr>
              <a:t>SPCA</a:t>
            </a:r>
            <a:r>
              <a:rPr lang="zh-CN" altLang="zh-CN" b="1" dirty="0">
                <a:latin typeface="+mj-ea"/>
                <a:ea typeface="+mj-ea"/>
              </a:rPr>
              <a:t>国际会议和中文期刊《通讯学报》投的稿。经调查确认后，叶炜被复旦大学开除研究生学籍，导师顾宁教授被暂停招收研究生，被迫辞去信息学院副院长</a:t>
            </a:r>
            <a:r>
              <a:rPr lang="zh-CN" altLang="zh-CN" b="1" dirty="0" smtClean="0">
                <a:latin typeface="+mj-ea"/>
                <a:ea typeface="+mj-ea"/>
              </a:rPr>
              <a:t>职务。</a:t>
            </a:r>
            <a:endParaRPr lang="zh-CN" altLang="zh-CN" b="1" dirty="0">
              <a:latin typeface="+mj-ea"/>
              <a:ea typeface="+mj-ea"/>
            </a:endParaRP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750" y="549275"/>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68313" y="1514475"/>
            <a:ext cx="8229600" cy="5343525"/>
          </a:xfrm>
        </p:spPr>
        <p:txBody>
          <a:bodyPr>
            <a:normAutofit/>
          </a:bodyPr>
          <a:lstStyle/>
          <a:p>
            <a:pPr marL="274320" indent="-274320" fontAlgn="auto">
              <a:spcAft>
                <a:spcPts val="0"/>
              </a:spcAft>
              <a:buClr>
                <a:schemeClr val="accent3"/>
              </a:buClr>
              <a:buFont typeface="Wingdings 2"/>
              <a:buChar char=""/>
              <a:defRPr/>
            </a:pPr>
            <a:r>
              <a:rPr lang="zh-CN" altLang="en-US" sz="2800" b="1" dirty="0" smtClean="0">
                <a:latin typeface="+mj-ea"/>
                <a:ea typeface="+mj-ea"/>
              </a:rPr>
              <a:t>避免署名和投稿中的不端行为：</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zh-CN" altLang="en-US" sz="2800" b="1" dirty="0">
                <a:latin typeface="+mj-ea"/>
                <a:ea typeface="+mj-ea"/>
              </a:rPr>
              <a:t>第一</a:t>
            </a:r>
            <a:r>
              <a:rPr lang="zh-CN" altLang="en-US" sz="2800" b="1" dirty="0" smtClean="0">
                <a:latin typeface="+mj-ea"/>
                <a:ea typeface="+mj-ea"/>
              </a:rPr>
              <a:t>，</a:t>
            </a:r>
            <a:r>
              <a:rPr lang="zh-CN" altLang="en-US" sz="2800" b="1" dirty="0">
                <a:latin typeface="+mj-ea"/>
                <a:ea typeface="+mj-ea"/>
              </a:rPr>
              <a:t>要征求署名</a:t>
            </a:r>
            <a:r>
              <a:rPr lang="zh-CN" altLang="en-US" sz="2800" b="1" dirty="0" smtClean="0">
                <a:latin typeface="+mj-ea"/>
                <a:ea typeface="+mj-ea"/>
              </a:rPr>
              <a:t>同意。</a:t>
            </a:r>
            <a:r>
              <a:rPr lang="zh-CN" altLang="zh-CN" sz="2800" b="1" dirty="0">
                <a:latin typeface="+mj-ea"/>
                <a:ea typeface="+mj-ea"/>
              </a:rPr>
              <a:t>研究生在对即将发表的学术论文进行署名之前，一定要征得导师的同意，同一个研究小组的共同成果署名，必须征求课题组负责人的同意，个人不得擅自单独署名发表</a:t>
            </a:r>
            <a:r>
              <a:rPr lang="zh-CN" altLang="zh-CN" sz="2800" b="1" dirty="0" smtClean="0">
                <a:latin typeface="+mj-ea"/>
                <a:ea typeface="+mj-ea"/>
              </a:rPr>
              <a:t>。</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zh-CN" altLang="en-US" sz="2800" b="1" dirty="0">
                <a:latin typeface="+mj-ea"/>
                <a:ea typeface="+mj-ea"/>
              </a:rPr>
              <a:t>第二</a:t>
            </a:r>
            <a:r>
              <a:rPr lang="zh-CN" altLang="en-US" sz="2800" b="1" dirty="0" smtClean="0">
                <a:latin typeface="+mj-ea"/>
                <a:ea typeface="+mj-ea"/>
              </a:rPr>
              <a:t>，要履行告知义务。</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zh-CN" altLang="en-US" sz="2800" b="1" dirty="0">
                <a:latin typeface="+mj-ea"/>
                <a:ea typeface="+mj-ea"/>
              </a:rPr>
              <a:t>第三</a:t>
            </a:r>
            <a:r>
              <a:rPr lang="zh-CN" altLang="en-US" sz="2800" b="1" dirty="0" smtClean="0">
                <a:latin typeface="+mj-ea"/>
                <a:ea typeface="+mj-ea"/>
              </a:rPr>
              <a:t>，</a:t>
            </a:r>
            <a:r>
              <a:rPr lang="zh-CN" altLang="en-US" sz="2800" b="1" dirty="0">
                <a:latin typeface="+mj-ea"/>
                <a:ea typeface="+mj-ea"/>
              </a:rPr>
              <a:t>切忌不要</a:t>
            </a:r>
            <a:r>
              <a:rPr lang="zh-CN" altLang="en-US" sz="2800" b="1" dirty="0" smtClean="0">
                <a:latin typeface="+mj-ea"/>
                <a:ea typeface="+mj-ea"/>
              </a:rPr>
              <a:t>投机取巧。</a:t>
            </a:r>
            <a:endParaRPr lang="zh-CN" altLang="zh-CN" sz="2800" b="1" dirty="0">
              <a:latin typeface="+mj-ea"/>
              <a:ea typeface="+mj-ea"/>
            </a:endParaRP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81075"/>
            <a:ext cx="8229600" cy="5343525"/>
          </a:xfrm>
        </p:spPr>
        <p:txBody>
          <a:bodyPr>
            <a:normAutofit lnSpcReduction="10000"/>
          </a:bodyPr>
          <a:lstStyle/>
          <a:p>
            <a:pPr marL="274320" indent="-274320" fontAlgn="auto">
              <a:spcAft>
                <a:spcPts val="0"/>
              </a:spcAft>
              <a:buClr>
                <a:schemeClr val="accent3"/>
              </a:buClr>
              <a:buFont typeface="Wingdings 2"/>
              <a:buChar char=""/>
              <a:defRPr/>
            </a:pPr>
            <a:r>
              <a:rPr lang="zh-CN" altLang="en-US" sz="2800" b="1" dirty="0" smtClean="0">
                <a:latin typeface="+mj-ea"/>
                <a:ea typeface="+mj-ea"/>
              </a:rPr>
              <a:t>关于论文检测</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zh-CN" altLang="en-US" sz="2800" dirty="0" smtClean="0">
                <a:latin typeface="+mj-ea"/>
                <a:ea typeface="+mj-ea"/>
              </a:rPr>
              <a:t>学</a:t>
            </a:r>
            <a:r>
              <a:rPr lang="zh-CN" altLang="zh-CN" sz="2800" dirty="0" smtClean="0">
                <a:latin typeface="+mj-ea"/>
                <a:ea typeface="+mj-ea"/>
              </a:rPr>
              <a:t>校</a:t>
            </a:r>
            <a:r>
              <a:rPr lang="zh-CN" altLang="zh-CN" sz="2800" dirty="0">
                <a:latin typeface="+mj-ea"/>
                <a:ea typeface="+mj-ea"/>
              </a:rPr>
              <a:t>从</a:t>
            </a:r>
            <a:r>
              <a:rPr lang="en-AU" altLang="zh-CN" sz="2800" dirty="0">
                <a:latin typeface="+mj-ea"/>
                <a:ea typeface="+mj-ea"/>
              </a:rPr>
              <a:t>2009</a:t>
            </a:r>
            <a:r>
              <a:rPr lang="zh-CN" altLang="zh-CN" sz="2800" dirty="0">
                <a:latin typeface="+mj-ea"/>
                <a:ea typeface="+mj-ea"/>
              </a:rPr>
              <a:t>年起在学位申请中启用了学位</a:t>
            </a:r>
            <a:r>
              <a:rPr lang="zh-CN" altLang="zh-CN" sz="2800" dirty="0" smtClean="0">
                <a:latin typeface="+mj-ea"/>
                <a:ea typeface="+mj-ea"/>
              </a:rPr>
              <a:t>论文检测系统</a:t>
            </a:r>
            <a:r>
              <a:rPr lang="zh-CN" altLang="en-US" sz="2800" dirty="0" smtClean="0">
                <a:latin typeface="+mj-ea"/>
                <a:ea typeface="+mj-ea"/>
              </a:rPr>
              <a:t>，主要检测论文的重复率</a:t>
            </a:r>
            <a:r>
              <a:rPr lang="zh-CN" altLang="zh-CN" sz="2800" dirty="0" smtClean="0">
                <a:latin typeface="+mj-ea"/>
                <a:ea typeface="+mj-ea"/>
              </a:rPr>
              <a:t>。</a:t>
            </a:r>
            <a:r>
              <a:rPr lang="zh-CN" altLang="zh-CN" sz="2800" dirty="0">
                <a:latin typeface="+mj-ea"/>
                <a:ea typeface="+mj-ea"/>
              </a:rPr>
              <a:t>使用五年来得到了师生的赞同和认可。检测系统在一定程度上规避了学术不端行为的发生，有效遏制了学术剽窃和抄袭之风，杜绝有抄袭可能的论文得以通过。当然我们并没有依赖它对学生做出学术不端的结论，没有做出道德层面的判断，只是在发现相似度指标较高时（</a:t>
            </a:r>
            <a:r>
              <a:rPr lang="en-AU" altLang="zh-CN" sz="2800" dirty="0">
                <a:latin typeface="+mj-ea"/>
                <a:ea typeface="+mj-ea"/>
              </a:rPr>
              <a:t>30%</a:t>
            </a:r>
            <a:r>
              <a:rPr lang="zh-CN" altLang="zh-CN" sz="2800" dirty="0">
                <a:latin typeface="+mj-ea"/>
                <a:ea typeface="+mj-ea"/>
              </a:rPr>
              <a:t>）给导师和学生一个提示，看看是否需要修改论文。从实施过程看，相似度高的论文往往确有问题！绝大部分同学都重新修改了他们的论文，顺利通过了答辩。很遗憾的是</a:t>
            </a:r>
            <a:r>
              <a:rPr lang="zh-CN" altLang="zh-CN" sz="2800" dirty="0" smtClean="0">
                <a:latin typeface="+mj-ea"/>
                <a:ea typeface="+mj-ea"/>
              </a:rPr>
              <a:t>，</a:t>
            </a:r>
            <a:r>
              <a:rPr lang="zh-CN" altLang="en-US" sz="2800" dirty="0" smtClean="0">
                <a:latin typeface="+mj-ea"/>
                <a:ea typeface="+mj-ea"/>
              </a:rPr>
              <a:t>每</a:t>
            </a:r>
            <a:r>
              <a:rPr lang="zh-CN" altLang="zh-CN" sz="2800" dirty="0" smtClean="0">
                <a:latin typeface="+mj-ea"/>
                <a:ea typeface="+mj-ea"/>
              </a:rPr>
              <a:t>年</a:t>
            </a:r>
            <a:r>
              <a:rPr lang="zh-CN" altLang="zh-CN" sz="2800" dirty="0">
                <a:latin typeface="+mj-ea"/>
                <a:ea typeface="+mj-ea"/>
              </a:rPr>
              <a:t>还是有十多位同学因此而被终止了学位申请。</a:t>
            </a:r>
          </a:p>
          <a:p>
            <a:pPr marL="274320" indent="-274320" fontAlgn="auto">
              <a:spcAft>
                <a:spcPts val="0"/>
              </a:spcAft>
              <a:buClr>
                <a:schemeClr val="accent3"/>
              </a:buClr>
              <a:buFont typeface="Wingdings 2"/>
              <a:buChar char=""/>
              <a:defRPr/>
            </a:pPr>
            <a:endParaRPr lang="zh-CN" altLang="en-US" sz="2800" b="1" dirty="0">
              <a:latin typeface="+mj-ea"/>
              <a:ea typeface="+mj-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981075"/>
            <a:ext cx="8229600" cy="5343525"/>
          </a:xfrm>
        </p:spPr>
        <p:txBody>
          <a:bodyPr>
            <a:normAutofit/>
          </a:bodyPr>
          <a:lstStyle/>
          <a:p>
            <a:pPr marL="274320" indent="-274320" fontAlgn="auto">
              <a:spcAft>
                <a:spcPts val="0"/>
              </a:spcAft>
              <a:buClr>
                <a:schemeClr val="accent3"/>
              </a:buClr>
              <a:buFont typeface="Wingdings 2"/>
              <a:buChar char=""/>
              <a:defRPr/>
            </a:pPr>
            <a:r>
              <a:rPr lang="zh-CN" altLang="zh-CN" sz="2800" b="1" dirty="0">
                <a:latin typeface="+mj-ea"/>
                <a:ea typeface="+mj-ea"/>
              </a:rPr>
              <a:t>这里有一个发生</a:t>
            </a:r>
            <a:r>
              <a:rPr lang="en-US" altLang="zh-CN" sz="2800" b="1" dirty="0">
                <a:latin typeface="+mj-ea"/>
                <a:ea typeface="+mj-ea"/>
              </a:rPr>
              <a:t>2010</a:t>
            </a:r>
            <a:r>
              <a:rPr lang="zh-CN" altLang="zh-CN" sz="2800" b="1" dirty="0">
                <a:latin typeface="+mj-ea"/>
                <a:ea typeface="+mj-ea"/>
              </a:rPr>
              <a:t>年的案例。我校某博士生，</a:t>
            </a:r>
            <a:r>
              <a:rPr lang="en-US" altLang="zh-CN" sz="2800" b="1" dirty="0">
                <a:latin typeface="+mj-ea"/>
                <a:ea typeface="+mj-ea"/>
              </a:rPr>
              <a:t>5</a:t>
            </a:r>
            <a:r>
              <a:rPr lang="zh-CN" altLang="zh-CN" sz="2800" b="1" dirty="0">
                <a:latin typeface="+mj-ea"/>
                <a:ea typeface="+mj-ea"/>
              </a:rPr>
              <a:t>月提出博士学位申请，顺利通过学位论文答辩。在此之前也通过了学位论文的评阅（包括双盲评审），据说在答辩会上学生表现不俗，答辩专家评价也很高。然而在学位分委员会审议之前，研究生院在对其学位论文通过学术不端系统进行检测时，竟然发现论文的总文字复制比高达</a:t>
            </a:r>
            <a:r>
              <a:rPr lang="en-AU" altLang="zh-CN" sz="2800" b="1" dirty="0">
                <a:latin typeface="+mj-ea"/>
                <a:ea typeface="+mj-ea"/>
              </a:rPr>
              <a:t>70%</a:t>
            </a:r>
            <a:r>
              <a:rPr lang="zh-CN" altLang="zh-CN" sz="2800" b="1" dirty="0">
                <a:latin typeface="+mj-ea"/>
                <a:ea typeface="+mj-ea"/>
              </a:rPr>
              <a:t>！这是一个非常罕见的结果。我们立即据此断然终止了其学位申请。看到检测报告单后，导师感觉非常</a:t>
            </a:r>
            <a:r>
              <a:rPr lang="en-AU" altLang="zh-CN" sz="2800" b="1" dirty="0">
                <a:latin typeface="+mj-ea"/>
                <a:ea typeface="+mj-ea"/>
              </a:rPr>
              <a:t>“</a:t>
            </a:r>
            <a:r>
              <a:rPr lang="zh-CN" altLang="zh-CN" sz="2800" b="1" dirty="0">
                <a:latin typeface="+mj-ea"/>
                <a:ea typeface="+mj-ea"/>
              </a:rPr>
              <a:t>震惊、气愤和自责</a:t>
            </a:r>
            <a:r>
              <a:rPr lang="en-AU" altLang="zh-CN" sz="2800" b="1" dirty="0">
                <a:latin typeface="+mj-ea"/>
                <a:ea typeface="+mj-ea"/>
              </a:rPr>
              <a:t>”</a:t>
            </a:r>
            <a:r>
              <a:rPr lang="zh-CN" altLang="zh-CN" sz="2800" b="1" dirty="0">
                <a:latin typeface="+mj-ea"/>
                <a:ea typeface="+mj-ea"/>
              </a:rPr>
              <a:t>。鉴于导师和学生的认错态度良好，学校给予其重新撰写论文，两年内再次进行答辩的机会</a:t>
            </a:r>
            <a:r>
              <a:rPr lang="zh-CN" altLang="zh-CN" dirty="0"/>
              <a:t>。</a:t>
            </a:r>
          </a:p>
          <a:p>
            <a:pPr marL="274320" indent="-274320" fontAlgn="auto">
              <a:spcAft>
                <a:spcPts val="0"/>
              </a:spcAft>
              <a:buClr>
                <a:schemeClr val="accent3"/>
              </a:buClr>
              <a:buFont typeface="Wingdings 2"/>
              <a:buChar char=""/>
              <a:defRPr/>
            </a:pP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131763"/>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68313" y="1268413"/>
            <a:ext cx="8229600" cy="4264025"/>
          </a:xfrm>
        </p:spPr>
        <p:txBody>
          <a:bodyPr>
            <a:normAutofit/>
          </a:bodyPr>
          <a:lstStyle/>
          <a:p>
            <a:pPr>
              <a:lnSpc>
                <a:spcPct val="90000"/>
              </a:lnSpc>
            </a:pPr>
            <a:r>
              <a:rPr lang="zh-CN" altLang="en-US" sz="2800" b="1" smtClean="0">
                <a:latin typeface="隶书" pitchFamily="49" charset="-122"/>
                <a:ea typeface="隶书" pitchFamily="49" charset="-122"/>
              </a:rPr>
              <a:t>特别和</a:t>
            </a:r>
            <a:r>
              <a:rPr lang="zh-CN" altLang="zh-CN" sz="2800" b="1" smtClean="0">
                <a:latin typeface="隶书" pitchFamily="49" charset="-122"/>
                <a:ea typeface="隶书" pitchFamily="49" charset="-122"/>
              </a:rPr>
              <a:t>同学们</a:t>
            </a:r>
            <a:r>
              <a:rPr lang="zh-CN" altLang="en-US" sz="2800" b="1" smtClean="0">
                <a:latin typeface="隶书" pitchFamily="49" charset="-122"/>
                <a:ea typeface="隶书" pitchFamily="49" charset="-122"/>
              </a:rPr>
              <a:t>说的是</a:t>
            </a:r>
            <a:r>
              <a:rPr lang="zh-CN" altLang="zh-CN" sz="2800" b="1" smtClean="0">
                <a:latin typeface="隶书" pitchFamily="49" charset="-122"/>
                <a:ea typeface="隶书" pitchFamily="49" charset="-122"/>
              </a:rPr>
              <a:t>，之前学生学位论文涉嫌抄袭，我们在检测过程中发现问题并没有追究学生的学术不端行为。但是由于抄袭剽窃之风有越演越烈的趋势，</a:t>
            </a:r>
            <a:r>
              <a:rPr lang="en-US" altLang="zh-CN" sz="2800" b="1" smtClean="0">
                <a:latin typeface="隶书" pitchFamily="49" charset="-122"/>
                <a:ea typeface="隶书" pitchFamily="49" charset="-122"/>
              </a:rPr>
              <a:t>2013</a:t>
            </a:r>
            <a:r>
              <a:rPr lang="zh-CN" altLang="en-US" sz="2800" b="1" smtClean="0">
                <a:latin typeface="隶书" pitchFamily="49" charset="-122"/>
                <a:ea typeface="隶书" pitchFamily="49" charset="-122"/>
              </a:rPr>
              <a:t>年</a:t>
            </a:r>
            <a:r>
              <a:rPr lang="zh-CN" altLang="zh-CN" sz="2800" b="1" smtClean="0">
                <a:latin typeface="隶书" pitchFamily="49" charset="-122"/>
                <a:ea typeface="隶书" pitchFamily="49" charset="-122"/>
              </a:rPr>
              <a:t>教育部正式实施《学位论文作假行为处理办法》，凡是学位论文涉嫌作假包括抄袭，一律取消学生学位申请资格，这个办法面向社会征求意见时，被网友称作对论文作假“史上最严厉的处罚”。关于这个处理办法我们学校由具体的实施细则，大家在研究生手册中应该可以看到。</a:t>
            </a:r>
          </a:p>
          <a:p>
            <a:pPr>
              <a:lnSpc>
                <a:spcPct val="90000"/>
              </a:lnSpc>
            </a:pPr>
            <a:endParaRPr lang="zh-CN" altLang="zh-CN" sz="2800" b="1" smtClean="0">
              <a:latin typeface="隶书" pitchFamily="49" charset="-122"/>
              <a:ea typeface="隶书" pitchFamily="49" charset="-122"/>
            </a:endParaRPr>
          </a:p>
          <a:p>
            <a:pPr>
              <a:lnSpc>
                <a:spcPct val="90000"/>
              </a:lnSpc>
            </a:pPr>
            <a:endParaRPr lang="zh-CN" alt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850"/>
            <a:ext cx="8229600" cy="60325"/>
          </a:xfrm>
        </p:spPr>
        <p:txBody>
          <a:bodyPr>
            <a:normAutofit fontScale="90000"/>
          </a:bodyPr>
          <a:lstStyle/>
          <a:p>
            <a:pPr fontAlgn="auto">
              <a:spcAft>
                <a:spcPts val="0"/>
              </a:spcAft>
              <a:defRPr/>
            </a:pPr>
            <a:endParaRPr lang="zh-CN" altLang="en-US" dirty="0"/>
          </a:p>
        </p:txBody>
      </p:sp>
      <p:sp>
        <p:nvSpPr>
          <p:cNvPr id="3" name="内容占位符 2"/>
          <p:cNvSpPr>
            <a:spLocks noGrp="1"/>
          </p:cNvSpPr>
          <p:nvPr>
            <p:ph idx="1"/>
          </p:nvPr>
        </p:nvSpPr>
        <p:spPr>
          <a:xfrm>
            <a:off x="457200" y="1773238"/>
            <a:ext cx="8229600" cy="4551362"/>
          </a:xfrm>
        </p:spPr>
        <p:txBody>
          <a:bodyPr>
            <a:normAutofit/>
          </a:bodyPr>
          <a:lstStyle/>
          <a:p>
            <a:pPr marL="274320" indent="-274320" fontAlgn="auto">
              <a:spcAft>
                <a:spcPts val="0"/>
              </a:spcAft>
              <a:buClr>
                <a:schemeClr val="accent3"/>
              </a:buClr>
              <a:buFont typeface="Wingdings 2"/>
              <a:buChar char=""/>
              <a:defRPr/>
            </a:pPr>
            <a:r>
              <a:rPr lang="zh-CN" altLang="en-US" sz="2800" b="1" dirty="0">
                <a:latin typeface="+mj-ea"/>
                <a:ea typeface="+mj-ea"/>
              </a:rPr>
              <a:t>各位</a:t>
            </a:r>
            <a:r>
              <a:rPr lang="zh-CN" altLang="en-US" sz="2800" b="1" dirty="0" smtClean="0">
                <a:latin typeface="+mj-ea"/>
                <a:ea typeface="+mj-ea"/>
              </a:rPr>
              <a:t>同学，研究生学习和</a:t>
            </a:r>
            <a:r>
              <a:rPr lang="zh-CN" altLang="zh-CN" sz="2800" b="1" dirty="0" smtClean="0">
                <a:latin typeface="+mj-ea"/>
                <a:ea typeface="+mj-ea"/>
              </a:rPr>
              <a:t>学位</a:t>
            </a:r>
            <a:r>
              <a:rPr lang="zh-CN" altLang="zh-CN" sz="2800" b="1" dirty="0">
                <a:latin typeface="+mj-ea"/>
                <a:ea typeface="+mj-ea"/>
              </a:rPr>
              <a:t>论文</a:t>
            </a:r>
            <a:r>
              <a:rPr lang="zh-CN" altLang="zh-CN" sz="2800" b="1" dirty="0" smtClean="0">
                <a:latin typeface="+mj-ea"/>
                <a:ea typeface="+mj-ea"/>
              </a:rPr>
              <a:t>写作</a:t>
            </a:r>
            <a:r>
              <a:rPr lang="zh-CN" altLang="en-US" sz="2800" b="1" dirty="0" smtClean="0">
                <a:latin typeface="+mj-ea"/>
                <a:ea typeface="+mj-ea"/>
              </a:rPr>
              <a:t>需要</a:t>
            </a:r>
            <a:r>
              <a:rPr lang="zh-CN" altLang="zh-CN" sz="2800" b="1" dirty="0" smtClean="0">
                <a:latin typeface="+mj-ea"/>
                <a:ea typeface="+mj-ea"/>
              </a:rPr>
              <a:t>经过</a:t>
            </a:r>
            <a:r>
              <a:rPr lang="zh-CN" altLang="zh-CN" sz="2800" b="1" dirty="0">
                <a:latin typeface="+mj-ea"/>
                <a:ea typeface="+mj-ea"/>
              </a:rPr>
              <a:t>一个艰苦的历程</a:t>
            </a:r>
            <a:r>
              <a:rPr lang="zh-CN" altLang="zh-CN" sz="2800" b="1" dirty="0" smtClean="0">
                <a:latin typeface="+mj-ea"/>
                <a:ea typeface="+mj-ea"/>
              </a:rPr>
              <a:t>，</a:t>
            </a:r>
            <a:r>
              <a:rPr lang="zh-CN" altLang="en-US" sz="2800" b="1" dirty="0" smtClean="0">
                <a:latin typeface="+mj-ea"/>
                <a:ea typeface="+mj-ea"/>
              </a:rPr>
              <a:t>特别是论文学做</a:t>
            </a:r>
            <a:r>
              <a:rPr lang="zh-CN" altLang="zh-CN" sz="2800" b="1" dirty="0" smtClean="0">
                <a:latin typeface="+mj-ea"/>
                <a:ea typeface="+mj-ea"/>
              </a:rPr>
              <a:t>从</a:t>
            </a:r>
            <a:r>
              <a:rPr lang="zh-CN" altLang="zh-CN" sz="2800" b="1" dirty="0">
                <a:latin typeface="+mj-ea"/>
                <a:ea typeface="+mj-ea"/>
              </a:rPr>
              <a:t>前期的资料搜集、文献综述，到中期的思路框架、数据分析，到后期的反复修改、增删完善。这些环节都需要</a:t>
            </a:r>
            <a:r>
              <a:rPr lang="zh-CN" altLang="zh-CN" sz="2800" b="1" dirty="0" smtClean="0">
                <a:latin typeface="+mj-ea"/>
                <a:ea typeface="+mj-ea"/>
              </a:rPr>
              <a:t>倾注</a:t>
            </a:r>
            <a:r>
              <a:rPr lang="zh-CN" altLang="en-US" sz="2800" b="1" dirty="0" smtClean="0">
                <a:latin typeface="+mj-ea"/>
                <a:ea typeface="+mj-ea"/>
              </a:rPr>
              <a:t>大量</a:t>
            </a:r>
            <a:r>
              <a:rPr lang="zh-CN" altLang="zh-CN" sz="2800" b="1" dirty="0" smtClean="0">
                <a:latin typeface="+mj-ea"/>
                <a:ea typeface="+mj-ea"/>
              </a:rPr>
              <a:t>心血，</a:t>
            </a:r>
            <a:r>
              <a:rPr lang="zh-CN" altLang="en-US" sz="2800" b="1" dirty="0" smtClean="0">
                <a:latin typeface="+mj-ea"/>
                <a:ea typeface="+mj-ea"/>
              </a:rPr>
              <a:t>付出艰苦劳动。</a:t>
            </a:r>
            <a:r>
              <a:rPr lang="zh-CN" altLang="zh-CN" sz="2800" b="1" dirty="0" smtClean="0">
                <a:latin typeface="+mj-ea"/>
                <a:ea typeface="+mj-ea"/>
              </a:rPr>
              <a:t>你们</a:t>
            </a:r>
            <a:r>
              <a:rPr lang="zh-CN" altLang="zh-CN" sz="2800" b="1" dirty="0">
                <a:latin typeface="+mj-ea"/>
                <a:ea typeface="+mj-ea"/>
              </a:rPr>
              <a:t>必须以求真务实的</a:t>
            </a:r>
            <a:r>
              <a:rPr lang="zh-CN" altLang="zh-CN" sz="2800" b="1" dirty="0" smtClean="0">
                <a:latin typeface="+mj-ea"/>
                <a:ea typeface="+mj-ea"/>
              </a:rPr>
              <a:t>态度</a:t>
            </a:r>
            <a:r>
              <a:rPr lang="zh-CN" altLang="en-US" sz="2800" b="1" dirty="0" smtClean="0">
                <a:latin typeface="+mj-ea"/>
                <a:ea typeface="+mj-ea"/>
              </a:rPr>
              <a:t>和坚忍不拔的毅力</a:t>
            </a:r>
            <a:r>
              <a:rPr lang="zh-CN" altLang="zh-CN" sz="2800" b="1" dirty="0" smtClean="0">
                <a:latin typeface="+mj-ea"/>
                <a:ea typeface="+mj-ea"/>
              </a:rPr>
              <a:t>走</a:t>
            </a:r>
            <a:r>
              <a:rPr lang="zh-CN" altLang="zh-CN" sz="2800" b="1" dirty="0">
                <a:latin typeface="+mj-ea"/>
                <a:ea typeface="+mj-ea"/>
              </a:rPr>
              <a:t>好这关键</a:t>
            </a:r>
            <a:r>
              <a:rPr lang="zh-CN" altLang="zh-CN" sz="2800" b="1" dirty="0" smtClean="0">
                <a:latin typeface="+mj-ea"/>
                <a:ea typeface="+mj-ea"/>
              </a:rPr>
              <a:t>的一</a:t>
            </a:r>
            <a:r>
              <a:rPr lang="zh-CN" altLang="zh-CN" sz="2800" b="1" dirty="0">
                <a:latin typeface="+mj-ea"/>
                <a:ea typeface="+mj-ea"/>
              </a:rPr>
              <a:t>步</a:t>
            </a:r>
            <a:r>
              <a:rPr lang="zh-CN" altLang="zh-CN" sz="2800" b="1" dirty="0" smtClean="0">
                <a:latin typeface="+mj-ea"/>
                <a:ea typeface="+mj-ea"/>
              </a:rPr>
              <a:t>。</a:t>
            </a:r>
            <a:endParaRPr lang="en-US" altLang="zh-CN" sz="2800" b="1" dirty="0" smtClean="0">
              <a:latin typeface="+mj-ea"/>
              <a:ea typeface="+mj-ea"/>
            </a:endParaRPr>
          </a:p>
          <a:p>
            <a:pPr marL="274320" indent="-274320" fontAlgn="auto">
              <a:spcAft>
                <a:spcPts val="0"/>
              </a:spcAft>
              <a:buClr>
                <a:schemeClr val="accent3"/>
              </a:buClr>
              <a:buFont typeface="Wingdings 2"/>
              <a:buChar char=""/>
              <a:defRPr/>
            </a:pPr>
            <a:r>
              <a:rPr lang="zh-CN" altLang="en-US" sz="2800" b="1" dirty="0" smtClean="0">
                <a:latin typeface="+mj-ea"/>
                <a:ea typeface="+mj-ea"/>
              </a:rPr>
              <a:t>只有付出才有收获，希望大家诚信为人，严谨治学，自觉践行学术诚信，以此与大家共勉。</a:t>
            </a:r>
            <a:endParaRPr lang="zh-CN" altLang="en-US" sz="2800" b="1" dirty="0">
              <a:latin typeface="+mj-ea"/>
              <a:ea typeface="+mj-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1438"/>
            <a:ext cx="8229600" cy="4983162"/>
          </a:xfrm>
        </p:spPr>
        <p:txBody>
          <a:bodyPr>
            <a:normAutofit/>
          </a:bodyPr>
          <a:lstStyle/>
          <a:p>
            <a:pPr marL="274320" indent="-274320" fontAlgn="auto">
              <a:spcAft>
                <a:spcPts val="0"/>
              </a:spcAft>
              <a:buClr>
                <a:schemeClr val="accent3"/>
              </a:buClr>
              <a:buFont typeface="Wingdings 2"/>
              <a:buChar char=""/>
              <a:defRPr/>
            </a:pPr>
            <a:endParaRPr lang="en-US" altLang="zh-CN" dirty="0" smtClean="0"/>
          </a:p>
          <a:p>
            <a:pPr marL="274320" indent="-274320" fontAlgn="auto">
              <a:spcAft>
                <a:spcPts val="0"/>
              </a:spcAft>
              <a:buClr>
                <a:schemeClr val="accent3"/>
              </a:buClr>
              <a:buFont typeface="Wingdings 2"/>
              <a:buChar char=""/>
              <a:defRPr/>
            </a:pPr>
            <a:endParaRPr lang="en-US" altLang="zh-CN" dirty="0"/>
          </a:p>
          <a:p>
            <a:pPr marL="274320" indent="-274320" fontAlgn="auto">
              <a:spcAft>
                <a:spcPts val="0"/>
              </a:spcAft>
              <a:buClr>
                <a:schemeClr val="accent3"/>
              </a:buClr>
              <a:buFont typeface="Wingdings 2"/>
              <a:buChar char=""/>
              <a:defRPr/>
            </a:pPr>
            <a:endParaRPr lang="en-US" altLang="zh-CN" dirty="0" smtClean="0"/>
          </a:p>
          <a:p>
            <a:pPr marL="274320" indent="-274320" fontAlgn="auto">
              <a:spcAft>
                <a:spcPts val="0"/>
              </a:spcAft>
              <a:buClr>
                <a:schemeClr val="accent3"/>
              </a:buClr>
              <a:buFont typeface="Wingdings 2"/>
              <a:buChar char=""/>
              <a:defRPr/>
            </a:pPr>
            <a:endParaRPr lang="en-US" altLang="zh-CN" dirty="0"/>
          </a:p>
          <a:p>
            <a:pPr marL="274320" indent="-274320" algn="ctr" fontAlgn="auto">
              <a:spcAft>
                <a:spcPts val="0"/>
              </a:spcAft>
              <a:buClr>
                <a:schemeClr val="accent3"/>
              </a:buClr>
              <a:buFont typeface="Wingdings 2"/>
              <a:buChar char=""/>
              <a:defRPr/>
            </a:pPr>
            <a:r>
              <a:rPr lang="zh-CN" altLang="en-US" sz="6000" b="1" dirty="0" smtClean="0">
                <a:latin typeface="+mj-ea"/>
                <a:ea typeface="+mj-ea"/>
              </a:rPr>
              <a:t>谢谢同学们！</a:t>
            </a:r>
            <a:endParaRPr lang="zh-CN" altLang="en-US" sz="6000" b="1" dirty="0">
              <a:latin typeface="+mj-ea"/>
              <a:ea typeface="+mj-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312</TotalTime>
  <Words>4166</Words>
  <Application>Microsoft Office PowerPoint</Application>
  <PresentationFormat>On-screen Show (4:3)</PresentationFormat>
  <Paragraphs>61</Paragraphs>
  <Slides>22</Slides>
  <Notes>0</Notes>
  <HiddenSlides>0</HiddenSlides>
  <MMClips>0</MMClips>
  <ScaleCrop>false</ScaleCrop>
  <HeadingPairs>
    <vt:vector size="6" baseType="variant">
      <vt:variant>
        <vt:lpstr>已用的字体</vt:lpstr>
      </vt:variant>
      <vt:variant>
        <vt:i4>6</vt:i4>
      </vt:variant>
      <vt:variant>
        <vt:lpstr>演示文稿设计模板</vt:lpstr>
      </vt:variant>
      <vt:variant>
        <vt:i4>2</vt:i4>
      </vt:variant>
      <vt:variant>
        <vt:lpstr>幻灯片标题</vt:lpstr>
      </vt:variant>
      <vt:variant>
        <vt:i4>22</vt:i4>
      </vt:variant>
    </vt:vector>
  </HeadingPairs>
  <TitlesOfParts>
    <vt:vector size="30" baseType="lpstr">
      <vt:lpstr>Constantia</vt:lpstr>
      <vt:lpstr>宋体</vt:lpstr>
      <vt:lpstr>Arial</vt:lpstr>
      <vt:lpstr>Calibri</vt:lpstr>
      <vt:lpstr>隶书</vt:lpstr>
      <vt:lpstr>Wingdings 2</vt:lpstr>
      <vt:lpstr>流畅</vt:lpstr>
      <vt:lpstr>流畅</vt:lpstr>
      <vt:lpstr>    求 真 求 实  学术道德与学术规范 </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研究生院与您面对面</dc:title>
  <dc:creator>THINK</dc:creator>
  <cp:lastModifiedBy>xlm</cp:lastModifiedBy>
  <cp:revision>40</cp:revision>
  <dcterms:created xsi:type="dcterms:W3CDTF">2014-08-28T06:58:53Z</dcterms:created>
  <dcterms:modified xsi:type="dcterms:W3CDTF">2015-08-27T05:16:42Z</dcterms:modified>
</cp:coreProperties>
</file>